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5.xml" ContentType="application/vnd.openxmlformats-officedocument.presentationml.notesSlide+xml"/>
  <Override PartName="/ppt/tags/tag101.xml" ContentType="application/vnd.openxmlformats-officedocument.presentationml.tags+xml"/>
  <Override PartName="/ppt/notesSlides/notesSlide6.xml" ContentType="application/vnd.openxmlformats-officedocument.presentationml.notesSlide+xml"/>
  <Override PartName="/ppt/tags/tag102.xml" ContentType="application/vnd.openxmlformats-officedocument.presentationml.tags+xml"/>
  <Override PartName="/ppt/notesSlides/notesSlide7.xml" ContentType="application/vnd.openxmlformats-officedocument.presentationml.notesSlide+xml"/>
  <Override PartName="/ppt/tags/tag103.xml" ContentType="application/vnd.openxmlformats-officedocument.presentationml.tags+xml"/>
  <Override PartName="/ppt/notesSlides/notesSlide8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9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0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1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3.xml" ContentType="application/vnd.openxmlformats-officedocument.presentationml.notesSlide+xml"/>
  <Override PartName="/ppt/tags/tag118.xml" ContentType="application/vnd.openxmlformats-officedocument.presentationml.tags+xml"/>
  <Override PartName="/ppt/notesSlides/notesSlide14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5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147379491" r:id="rId2"/>
    <p:sldId id="2147379656" r:id="rId3"/>
    <p:sldId id="2147379161" r:id="rId4"/>
    <p:sldId id="2147379165" r:id="rId5"/>
    <p:sldId id="2147379636" r:id="rId6"/>
    <p:sldId id="2147379630" r:id="rId7"/>
    <p:sldId id="3781" r:id="rId8"/>
    <p:sldId id="1708" r:id="rId9"/>
    <p:sldId id="1778" r:id="rId10"/>
    <p:sldId id="3889" r:id="rId11"/>
    <p:sldId id="1077" r:id="rId12"/>
    <p:sldId id="650" r:id="rId13"/>
    <p:sldId id="651" r:id="rId14"/>
    <p:sldId id="1769" r:id="rId15"/>
    <p:sldId id="1711" r:id="rId16"/>
    <p:sldId id="1712" r:id="rId17"/>
    <p:sldId id="1652" r:id="rId18"/>
    <p:sldId id="1787" r:id="rId19"/>
    <p:sldId id="2147379477" r:id="rId20"/>
    <p:sldId id="3837" r:id="rId21"/>
    <p:sldId id="2147379663" r:id="rId22"/>
    <p:sldId id="2147379209" r:id="rId23"/>
    <p:sldId id="2147379664" r:id="rId24"/>
  </p:sldIdLst>
  <p:sldSz cx="12192000" cy="6858000"/>
  <p:notesSz cx="6811963" cy="9942513"/>
  <p:custDataLst>
    <p:tags r:id="rId2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2387" userDrawn="1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n Jacob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6C9C"/>
    <a:srgbClr val="364D6E"/>
    <a:srgbClr val="608EB7"/>
    <a:srgbClr val="F9F6ED"/>
    <a:srgbClr val="EEE9DF"/>
    <a:srgbClr val="C9CBFF"/>
    <a:srgbClr val="F3D900"/>
    <a:srgbClr val="000000"/>
    <a:srgbClr val="4C2710"/>
    <a:srgbClr val="3A2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62" autoAdjust="0"/>
    <p:restoredTop sz="95450" autoAdjust="0"/>
  </p:normalViewPr>
  <p:slideViewPr>
    <p:cSldViewPr snapToGrid="0">
      <p:cViewPr varScale="1">
        <p:scale>
          <a:sx n="128" d="100"/>
          <a:sy n="128" d="100"/>
        </p:scale>
        <p:origin x="968" y="176"/>
      </p:cViewPr>
      <p:guideLst>
        <p:guide orient="horz" pos="2387"/>
        <p:guide pos="3840"/>
      </p:guideLst>
    </p:cSldViewPr>
  </p:slideViewPr>
  <p:outlineViewPr>
    <p:cViewPr>
      <p:scale>
        <a:sx n="33" d="100"/>
        <a:sy n="33" d="100"/>
      </p:scale>
      <p:origin x="0" y="-116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20"/>
    </p:cViewPr>
  </p:sorterViewPr>
  <p:notesViewPr>
    <p:cSldViewPr snapToGrid="0" showGuides="1">
      <p:cViewPr varScale="1">
        <p:scale>
          <a:sx n="219" d="100"/>
          <a:sy n="219" d="100"/>
        </p:scale>
        <p:origin x="7624" y="208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522123893805309E-2"/>
          <c:y val="2.417480241748024E-2"/>
          <c:w val="0.88495575221238942"/>
          <c:h val="0.9516503951650394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</c:spPr>
          <c:invertIfNegative val="0"/>
          <c:val>
            <c:numRef>
              <c:f>Sheet1!$A$1:$B$1</c:f>
              <c:numCache>
                <c:formatCode>General</c:formatCode>
                <c:ptCount val="2"/>
                <c:pt idx="0">
                  <c:v>19</c:v>
                </c:pt>
                <c:pt idx="1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A-EC4B-AFFC-D37E4796163E}"/>
            </c:ext>
          </c:extLst>
        </c:ser>
        <c:ser>
          <c:idx val="1"/>
          <c:order val="1"/>
          <c:spPr>
            <a:solidFill>
              <a:schemeClr val="accent6"/>
            </a:solidFill>
            <a:ln>
              <a:noFill/>
            </a:ln>
          </c:spPr>
          <c:invertIfNegative val="0"/>
          <c:val>
            <c:numRef>
              <c:f>Sheet1!$A$2:$B$2</c:f>
              <c:numCache>
                <c:formatCode>General</c:formatCode>
                <c:ptCount val="2"/>
                <c:pt idx="0">
                  <c:v>6</c:v>
                </c:pt>
                <c:pt idx="1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A-EC4B-AFFC-D37E47961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032400"/>
        <c:axId val="1"/>
      </c:barChart>
      <c:catAx>
        <c:axId val="41103240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bg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2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1103240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291605301914583E-2"/>
          <c:y val="2.6544155181214904E-2"/>
          <c:w val="0.83726067746686306"/>
          <c:h val="0.9469116896375702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4815905743740795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87B-6449-926A-887E8D55652E}"/>
                </c:ext>
              </c:extLst>
            </c:dLbl>
            <c:dLbl>
              <c:idx val="1"/>
              <c:layout>
                <c:manualLayout>
                  <c:x val="0.34241531664212077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87B-6449-926A-887E8D55652E}"/>
                </c:ext>
              </c:extLst>
            </c:dLbl>
            <c:dLbl>
              <c:idx val="2"/>
              <c:layout>
                <c:manualLayout>
                  <c:x val="0.29602356406480118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87B-6449-926A-887E8D55652E}"/>
                </c:ext>
              </c:extLst>
            </c:dLbl>
            <c:dLbl>
              <c:idx val="3"/>
              <c:layout>
                <c:manualLayout>
                  <c:x val="0.25331369661266567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87B-6449-926A-887E8D55652E}"/>
                </c:ext>
              </c:extLst>
            </c:dLbl>
            <c:dLbl>
              <c:idx val="4"/>
              <c:layout>
                <c:manualLayout>
                  <c:x val="0.25331369661266567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87B-6449-926A-887E8D55652E}"/>
                </c:ext>
              </c:extLst>
            </c:dLbl>
            <c:dLbl>
              <c:idx val="5"/>
              <c:layout>
                <c:manualLayout>
                  <c:x val="0.25331369661266567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87B-6449-926A-887E8D55652E}"/>
                </c:ext>
              </c:extLst>
            </c:dLbl>
            <c:dLbl>
              <c:idx val="6"/>
              <c:layout>
                <c:manualLayout>
                  <c:x val="0.22901325478645065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87B-6449-926A-887E8D55652E}"/>
                </c:ext>
              </c:extLst>
            </c:dLbl>
            <c:dLbl>
              <c:idx val="7"/>
              <c:layout>
                <c:manualLayout>
                  <c:x val="0.22901325478645065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87B-6449-926A-887E8D55652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Sheet1!$A$1:$H$1</c:f>
              <c:numCache>
                <c:formatCode>General</c:formatCode>
                <c:ptCount val="8"/>
                <c:pt idx="0">
                  <c:v>18</c:v>
                </c:pt>
                <c:pt idx="1">
                  <c:v>12</c:v>
                </c:pt>
                <c:pt idx="2">
                  <c:v>10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8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B-6449-926A-887E8D556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7069552"/>
        <c:axId val="1"/>
      </c:barChart>
      <c:catAx>
        <c:axId val="817069552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bg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8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8170695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784841075794622E-2"/>
          <c:y val="2.7027027027027029E-2"/>
          <c:w val="0.8875305623471883"/>
          <c:h val="0.9459459459459459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483496332518337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2C9-F147-BE78-6F581C45A167}"/>
                </c:ext>
              </c:extLst>
            </c:dLbl>
            <c:dLbl>
              <c:idx val="1"/>
              <c:layout>
                <c:manualLayout>
                  <c:x val="0.4529339853300733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2C9-F147-BE78-6F581C45A167}"/>
                </c:ext>
              </c:extLst>
            </c:dLbl>
            <c:dLbl>
              <c:idx val="2"/>
              <c:layout>
                <c:manualLayout>
                  <c:x val="0.4529339853300733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E2C9-F147-BE78-6F581C45A167}"/>
                </c:ext>
              </c:extLst>
            </c:dLbl>
            <c:dLbl>
              <c:idx val="3"/>
              <c:layout>
                <c:manualLayout>
                  <c:x val="0.40709046454767728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2C9-F147-BE78-6F581C45A167}"/>
                </c:ext>
              </c:extLst>
            </c:dLbl>
            <c:dLbl>
              <c:idx val="4"/>
              <c:layout>
                <c:manualLayout>
                  <c:x val="0.3918092909535452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E2C9-F147-BE78-6F581C45A167}"/>
                </c:ext>
              </c:extLst>
            </c:dLbl>
            <c:dLbl>
              <c:idx val="5"/>
              <c:layout>
                <c:manualLayout>
                  <c:x val="0.3918092909535452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E2C9-F147-BE78-6F581C45A167}"/>
                </c:ext>
              </c:extLst>
            </c:dLbl>
            <c:dLbl>
              <c:idx val="6"/>
              <c:layout>
                <c:manualLayout>
                  <c:x val="0.3606356968215159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E2C9-F147-BE78-6F581C45A167}"/>
                </c:ext>
              </c:extLst>
            </c:dLbl>
            <c:dLbl>
              <c:idx val="7"/>
              <c:layout>
                <c:manualLayout>
                  <c:x val="0.3606356968215159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E2C9-F147-BE78-6F581C45A167}"/>
                </c:ext>
              </c:extLst>
            </c:dLbl>
            <c:dLbl>
              <c:idx val="8"/>
              <c:layout>
                <c:manualLayout>
                  <c:x val="0.34535452322738386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E2C9-F147-BE78-6F581C45A167}"/>
                </c:ext>
              </c:extLst>
            </c:dLbl>
            <c:dLbl>
              <c:idx val="9"/>
              <c:layout>
                <c:manualLayout>
                  <c:x val="0.33007334963325186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E2C9-F147-BE78-6F581C45A167}"/>
                </c:ext>
              </c:extLst>
            </c:dLbl>
            <c:dLbl>
              <c:idx val="10"/>
              <c:layout>
                <c:manualLayout>
                  <c:x val="0.3147921760391198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E2C9-F147-BE78-6F581C45A167}"/>
                </c:ext>
              </c:extLst>
            </c:dLbl>
            <c:dLbl>
              <c:idx val="11"/>
              <c:layout>
                <c:manualLayout>
                  <c:x val="0.3147921760391198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E2C9-F147-BE78-6F581C45A167}"/>
                </c:ext>
              </c:extLst>
            </c:dLbl>
            <c:dLbl>
              <c:idx val="12"/>
              <c:layout>
                <c:manualLayout>
                  <c:x val="0.2842298288508557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E2C9-F147-BE78-6F581C45A167}"/>
                </c:ext>
              </c:extLst>
            </c:dLbl>
            <c:dLbl>
              <c:idx val="13"/>
              <c:layout>
                <c:manualLayout>
                  <c:x val="0.2842298288508557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E2C9-F147-BE78-6F581C45A167}"/>
                </c:ext>
              </c:extLst>
            </c:dLbl>
            <c:dLbl>
              <c:idx val="14"/>
              <c:layout>
                <c:manualLayout>
                  <c:x val="0.2842298288508557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E2C9-F147-BE78-6F581C45A167}"/>
                </c:ext>
              </c:extLst>
            </c:dLbl>
            <c:dLbl>
              <c:idx val="15"/>
              <c:layout>
                <c:manualLayout>
                  <c:x val="0.2389975550122249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E2C9-F147-BE78-6F581C45A167}"/>
                </c:ext>
              </c:extLst>
            </c:dLbl>
            <c:dLbl>
              <c:idx val="16"/>
              <c:layout>
                <c:manualLayout>
                  <c:x val="0.2389975550122249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E2C9-F147-BE78-6F581C45A167}"/>
                </c:ext>
              </c:extLst>
            </c:dLbl>
            <c:dLbl>
              <c:idx val="17"/>
              <c:layout>
                <c:manualLayout>
                  <c:x val="0.2389975550122249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E2C9-F147-BE78-6F581C45A167}"/>
                </c:ext>
              </c:extLst>
            </c:dLbl>
            <c:dLbl>
              <c:idx val="18"/>
              <c:layout>
                <c:manualLayout>
                  <c:x val="0.23899755501222494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E2C9-F147-BE78-6F581C45A16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Sheet1!$A$1:$S$1</c:f>
              <c:numCache>
                <c:formatCode>General</c:formatCode>
                <c:ptCount val="19"/>
                <c:pt idx="0">
                  <c:v>29</c:v>
                </c:pt>
                <c:pt idx="1">
                  <c:v>27</c:v>
                </c:pt>
                <c:pt idx="2">
                  <c:v>27</c:v>
                </c:pt>
                <c:pt idx="3">
                  <c:v>24</c:v>
                </c:pt>
                <c:pt idx="4">
                  <c:v>23</c:v>
                </c:pt>
                <c:pt idx="5">
                  <c:v>23</c:v>
                </c:pt>
                <c:pt idx="6">
                  <c:v>21</c:v>
                </c:pt>
                <c:pt idx="7">
                  <c:v>21</c:v>
                </c:pt>
                <c:pt idx="8">
                  <c:v>20</c:v>
                </c:pt>
                <c:pt idx="9">
                  <c:v>19</c:v>
                </c:pt>
                <c:pt idx="10">
                  <c:v>18</c:v>
                </c:pt>
                <c:pt idx="11">
                  <c:v>18</c:v>
                </c:pt>
                <c:pt idx="12">
                  <c:v>16</c:v>
                </c:pt>
                <c:pt idx="13">
                  <c:v>16</c:v>
                </c:pt>
                <c:pt idx="14">
                  <c:v>16</c:v>
                </c:pt>
                <c:pt idx="15">
                  <c:v>13</c:v>
                </c:pt>
                <c:pt idx="16">
                  <c:v>13</c:v>
                </c:pt>
                <c:pt idx="17">
                  <c:v>13</c:v>
                </c:pt>
                <c:pt idx="1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2C9-F147-BE78-6F581C45A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7074368"/>
        <c:axId val="1"/>
      </c:barChart>
      <c:catAx>
        <c:axId val="867074368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bg2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9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86707436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310924369747899E-2"/>
          <c:y val="2.7310924369747899E-2"/>
          <c:w val="0.94537815126050417"/>
          <c:h val="0.94537815126050417"/>
        </c:manualLayout>
      </c:layout>
      <c:pie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6"/>
              </a:solidFill>
              <a:ln w="12700">
                <a:solidFill>
                  <a:schemeClr val="bg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A70-42BD-BF0F-C3B892D50AA3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FA70-42BD-BF0F-C3B892D50AA3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1">
                  <c:v>1.44</c:v>
                </c:pt>
                <c:pt idx="2">
                  <c:v>98.56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70-42BD-BF0F-C3B892D50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7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310924369747899E-2"/>
          <c:y val="2.7310924369747899E-2"/>
          <c:w val="0.94537815126050417"/>
          <c:h val="0.94537815126050417"/>
        </c:manualLayout>
      </c:layout>
      <c:pie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6"/>
              </a:solidFill>
              <a:ln w="12700">
                <a:solidFill>
                  <a:schemeClr val="bg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085-4EF6-A174-C3651A957AC4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C085-4EF6-A174-C3651A957AC4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1">
                  <c:v>1.9810362343379611</c:v>
                </c:pt>
                <c:pt idx="2">
                  <c:v>98.018963765662036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85-4EF6-A174-C3651A957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6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310924369747899E-2"/>
          <c:y val="2.7310924369747899E-2"/>
          <c:w val="0.94537815126050417"/>
          <c:h val="0.94537815126050417"/>
        </c:manualLayout>
      </c:layout>
      <c:pieChart>
        <c:varyColors val="0"/>
        <c:ser>
          <c:idx val="0"/>
          <c:order val="0"/>
          <c:dPt>
            <c:idx val="1"/>
            <c:bubble3D val="0"/>
            <c:spPr>
              <a:solidFill>
                <a:schemeClr val="accent6"/>
              </a:solidFill>
              <a:ln w="12700">
                <a:solidFill>
                  <a:schemeClr val="bg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085-4EF6-A174-C3651A957AC4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C085-4EF6-A174-C3651A957AC4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1">
                  <c:v>18</c:v>
                </c:pt>
                <c:pt idx="2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85-4EF6-A174-C3651A957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55"/>
      </c:pieChart>
    </c:plotArea>
    <c:plotVisOnly val="0"/>
    <c:dispBlanksAs val="gap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B0654-F762-2841-8147-290C3B19BB40}" type="datetimeFigureOut">
              <a:rPr lang="en-US" smtClean="0"/>
              <a:t>Delivery Hero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90BC0-B007-C442-B3F3-50E389C55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4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fld id="{A2AF080F-F49A-419E-B7DA-906444017251}" type="datetimeFigureOut">
              <a:rPr lang="en-GB" smtClean="0"/>
              <a:pPr/>
              <a:t>20/04/2023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fld id="{941FA6D7-46DA-4DBE-A541-2E739F08F50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72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utiger LT 47 LightCn" panose="02000406030000020004" pitchFamily="2" charset="0"/>
        <a:ea typeface="+mn-ea"/>
        <a:cs typeface="+mn-cs"/>
        <a:sym typeface="Frutiger LT 47 LightCn" panose="02000406030000020004" pitchFamily="2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rutiger LT 47 LightCn" panose="02000406030000020004" pitchFamily="2" charset="0"/>
        <a:ea typeface="+mn-ea"/>
        <a:cs typeface="+mn-cs"/>
        <a:sym typeface="Frutiger LT 47 LightCn" panose="02000406030000020004" pitchFamily="2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rutiger LT 47 LightCn" panose="02000406030000020004" pitchFamily="2" charset="0"/>
        <a:ea typeface="+mn-ea"/>
        <a:cs typeface="+mn-cs"/>
        <a:sym typeface="Frutiger LT 47 LightCn" panose="02000406030000020004" pitchFamily="2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rutiger LT 47 LightCn" panose="02000406030000020004" pitchFamily="2" charset="0"/>
        <a:ea typeface="+mn-ea"/>
        <a:cs typeface="+mn-cs"/>
        <a:sym typeface="Frutiger LT 47 LightCn" panose="02000406030000020004" pitchFamily="2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rutiger LT 47 LightCn" panose="02000406030000020004" pitchFamily="2" charset="0"/>
        <a:ea typeface="+mn-ea"/>
        <a:cs typeface="+mn-cs"/>
        <a:sym typeface="Frutiger LT 47 LightCn" panose="02000406030000020004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ym typeface="Wingdings" pitchFamily="2" charset="2"/>
              </a:rPr>
              <a:t>European Unicorns  (</a:t>
            </a:r>
            <a:r>
              <a:rPr lang="en-GB" dirty="0" err="1">
                <a:sym typeface="Wingdings" pitchFamily="2" charset="2"/>
              </a:rPr>
              <a:t>Dealroom</a:t>
            </a:r>
            <a:r>
              <a:rPr lang="en-GB" dirty="0">
                <a:sym typeface="Wingdings" pitchFamily="2" charset="2"/>
              </a:rPr>
              <a:t> report available on BOX) -- https://</a:t>
            </a:r>
            <a:r>
              <a:rPr lang="en-GB" dirty="0" err="1">
                <a:sym typeface="Wingdings" pitchFamily="2" charset="2"/>
              </a:rPr>
              <a:t>lakestar.box.com</a:t>
            </a:r>
            <a:r>
              <a:rPr lang="en-GB" dirty="0">
                <a:sym typeface="Wingdings" pitchFamily="2" charset="2"/>
              </a:rPr>
              <a:t>/s/fyek44m8u1dibqqfgi9y2f2pvvv7p6nq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FA6D7-46DA-4DBE-A541-2E739F08F503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661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A6D7-46DA-4DBE-A541-2E739F08F503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011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A6D7-46DA-4DBE-A541-2E739F08F503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86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A6D7-46DA-4DBE-A541-2E739F08F503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2487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FA6D7-46DA-4DBE-A541-2E739F08F503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254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FA6D7-46DA-4DBE-A541-2E739F08F503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611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3D6812-DC86-6241-9B09-34F5E9310B6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1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3D6812-DC86-6241-9B09-34F5E9310B60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26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D6812-DC86-6241-9B09-34F5E9310B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47 LightCn" panose="02000406030000020004" pitchFamily="2" charset="0"/>
                <a:ea typeface="+mn-ea"/>
                <a:cs typeface="+mn-cs"/>
                <a:sym typeface="Frutiger LT 47 LightCn" panose="0200040603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LT 47 LightCn" panose="02000406030000020004" pitchFamily="2" charset="0"/>
              <a:ea typeface="+mn-ea"/>
              <a:cs typeface="+mn-cs"/>
              <a:sym typeface="Frutiger LT 47 LightCn" panose="020004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55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D6812-DC86-6241-9B09-34F5E9310B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47 LightCn" panose="02000406030000020004" pitchFamily="2" charset="0"/>
                <a:ea typeface="+mn-ea"/>
                <a:cs typeface="+mn-cs"/>
                <a:sym typeface="Frutiger LT 47 LightCn" panose="0200040603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LT 47 LightCn" panose="02000406030000020004" pitchFamily="2" charset="0"/>
              <a:ea typeface="+mn-ea"/>
              <a:cs typeface="+mn-cs"/>
              <a:sym typeface="Frutiger LT 47 LightCn" panose="020004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500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FA6D7-46DA-4DBE-A541-2E739F08F503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77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https://</a:t>
            </a:r>
            <a:r>
              <a:rPr lang="en-US" baseline="0" dirty="0" err="1"/>
              <a:t>www.blackrock.com</a:t>
            </a:r>
            <a:r>
              <a:rPr lang="en-US" baseline="0" dirty="0"/>
              <a:t>/corporate/literature/whitepaper/viewpoint-addressing-market-liquidity-euro-corporate-bond-market-2016.pdf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A6D7-46DA-4DBE-A541-2E739F08F50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42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https://</a:t>
            </a:r>
            <a:r>
              <a:rPr lang="en-US" baseline="0" dirty="0" err="1"/>
              <a:t>www.blackrock.com</a:t>
            </a:r>
            <a:r>
              <a:rPr lang="en-US" baseline="0" dirty="0"/>
              <a:t>/corporate/literature/whitepaper/viewpoint-addressing-market-liquidity-euro-corporate-bond-market-2016.pdf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A6D7-46DA-4DBE-A541-2E739F08F5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5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https://</a:t>
            </a:r>
            <a:r>
              <a:rPr lang="en-US" baseline="0" dirty="0" err="1"/>
              <a:t>www.blackrock.com</a:t>
            </a:r>
            <a:r>
              <a:rPr lang="en-US" baseline="0" dirty="0"/>
              <a:t>/corporate/literature/whitepaper/viewpoint-addressing-market-liquidity-euro-corporate-bond-market-2016.pdf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A6D7-46DA-4DBE-A541-2E739F08F5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21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A6D7-46DA-4DBE-A541-2E739F08F503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36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16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4" Type="http://schemas.openxmlformats.org/officeDocument/2006/relationships/image" Target="../media/image18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sv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sv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M 2019 Key Visu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50194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98ECAA4-5F2A-8B4D-B160-6130FEBF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5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Visu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02988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CB5C08C-F96B-4A1F-82A5-357761FCC75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36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3192878"/>
            <a:ext cx="9144000" cy="472245"/>
          </a:xfrm>
        </p:spPr>
        <p:txBody>
          <a:bodyPr anchor="ctr">
            <a:spAutoFit/>
          </a:bodyPr>
          <a:lstStyle>
            <a:lvl1pPr algn="ctr">
              <a:defRPr sz="36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KEY MESSAGE SLIDE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5EF3A6-1688-457F-B7F4-1E23012F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0" y="6181200"/>
            <a:ext cx="360000" cy="138499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76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18594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5A6CC647-6773-4BAF-A1B8-061DC039F61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54148" y="6181200"/>
            <a:ext cx="360000" cy="138499"/>
          </a:xfrm>
        </p:spPr>
        <p:txBody>
          <a:bodyPr/>
          <a:lstStyle>
            <a:lvl1pPr>
              <a:defRPr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5C0D886-9499-814B-B88B-ACEEF5E33A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187" y="2253427"/>
            <a:ext cx="11038962" cy="1272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First text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E121CDD-FB8A-443D-BF66-B181725C20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186" y="1921520"/>
            <a:ext cx="2308068" cy="215444"/>
          </a:xfrm>
        </p:spPr>
        <p:txBody>
          <a:bodyPr wrap="none"/>
          <a:lstStyle>
            <a:lvl1pPr marL="0" indent="0">
              <a:buNone/>
              <a:defRPr/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lvl2pPr>
            <a:lvl3pPr marL="360363" indent="0">
              <a:buNone/>
              <a:defRPr/>
            </a:lvl3pPr>
            <a:lvl4pPr marL="538163" indent="0">
              <a:buNone/>
              <a:defRPr/>
            </a:lvl4pPr>
            <a:lvl5pPr marL="719137" indent="0">
              <a:buNone/>
              <a:defRPr/>
            </a:lvl5pPr>
          </a:lstStyle>
          <a:p>
            <a:r>
              <a:rPr lang="en-GB" sz="1400" dirty="0">
                <a:ea typeface="Arial Narrow" charset="0"/>
                <a:cs typeface="Arial Narrow" charset="0"/>
              </a:rPr>
              <a:t>Unit of Measure Frutiger Light 14pt</a:t>
            </a:r>
            <a:endParaRPr lang="en-GB" sz="1760" dirty="0">
              <a:ea typeface="Arial Narrow" charset="0"/>
              <a:cs typeface="Arial Narrow" charset="0"/>
            </a:endParaRP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A63E00CC-46C6-42FB-86E2-C19F1AF522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186" y="1666252"/>
            <a:ext cx="4197175" cy="215444"/>
          </a:xfrm>
        </p:spPr>
        <p:txBody>
          <a:bodyPr wrap="none"/>
          <a:lstStyle>
            <a:lvl1pPr marL="0" indent="0">
              <a:buNone/>
              <a:defRPr b="1" spc="150" baseline="0"/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lvl2pPr>
            <a:lvl3pPr marL="360363" indent="0">
              <a:buNone/>
              <a:defRPr/>
            </a:lvl3pPr>
            <a:lvl4pPr marL="538163" indent="0">
              <a:buNone/>
              <a:defRPr/>
            </a:lvl4pPr>
            <a:lvl5pPr marL="719137" indent="0">
              <a:buNone/>
              <a:defRPr/>
            </a:lvl5pPr>
          </a:lstStyle>
          <a:p>
            <a:r>
              <a:rPr lang="en-GB" sz="1400" dirty="0">
                <a:ea typeface="Arial Narrow" charset="0"/>
                <a:cs typeface="Arial Narrow" charset="0"/>
              </a:rPr>
              <a:t>CHART SUBTITLE FRUTIGER CONDENSED BOLD</a:t>
            </a:r>
            <a:endParaRPr lang="en-GB" sz="1760" dirty="0">
              <a:ea typeface="Arial Narrow" charset="0"/>
              <a:cs typeface="Arial Narrow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0BA4A-12C1-437B-A975-4C1A4E4CDEE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Footnote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57FA5C-1DC9-4F61-8D16-6409CCD2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9392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04773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5A6CC647-6773-4BAF-A1B8-061DC039F61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54148" y="6181200"/>
            <a:ext cx="360000" cy="138499"/>
          </a:xfrm>
        </p:spPr>
        <p:txBody>
          <a:bodyPr/>
          <a:lstStyle>
            <a:lvl1pPr>
              <a:defRPr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5C0D886-9499-814B-B88B-ACEEF5E33A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187" y="2253427"/>
            <a:ext cx="11038962" cy="1272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First text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E121CDD-FB8A-443D-BF66-B181725C20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186" y="1921520"/>
            <a:ext cx="2308068" cy="215444"/>
          </a:xfrm>
        </p:spPr>
        <p:txBody>
          <a:bodyPr wrap="none"/>
          <a:lstStyle>
            <a:lvl1pPr marL="0" indent="0">
              <a:buNone/>
              <a:defRPr/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lvl2pPr>
            <a:lvl3pPr marL="360363" indent="0">
              <a:buNone/>
              <a:defRPr/>
            </a:lvl3pPr>
            <a:lvl4pPr marL="538163" indent="0">
              <a:buNone/>
              <a:defRPr/>
            </a:lvl4pPr>
            <a:lvl5pPr marL="719137" indent="0">
              <a:buNone/>
              <a:defRPr/>
            </a:lvl5pPr>
          </a:lstStyle>
          <a:p>
            <a:r>
              <a:rPr lang="en-GB" sz="1400" dirty="0">
                <a:ea typeface="Arial Narrow" charset="0"/>
                <a:cs typeface="Arial Narrow" charset="0"/>
              </a:rPr>
              <a:t>Unit of Measure Frutiger Light 14pt</a:t>
            </a:r>
            <a:endParaRPr lang="en-GB" sz="1760" dirty="0">
              <a:ea typeface="Arial Narrow" charset="0"/>
              <a:cs typeface="Arial Narrow" charset="0"/>
            </a:endParaRPr>
          </a:p>
        </p:txBody>
      </p:sp>
      <p:sp>
        <p:nvSpPr>
          <p:cNvPr id="11" name="Textplatzhalter 14">
            <a:extLst>
              <a:ext uri="{FF2B5EF4-FFF2-40B4-BE49-F238E27FC236}">
                <a16:creationId xmlns:a16="http://schemas.microsoft.com/office/drawing/2014/main" id="{A63E00CC-46C6-42FB-86E2-C19F1AF522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186" y="1666252"/>
            <a:ext cx="4197175" cy="215444"/>
          </a:xfrm>
        </p:spPr>
        <p:txBody>
          <a:bodyPr wrap="none"/>
          <a:lstStyle>
            <a:lvl1pPr marL="0" indent="0">
              <a:buNone/>
              <a:defRPr b="1" spc="150" baseline="0"/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lvl2pPr>
            <a:lvl3pPr marL="360363" indent="0">
              <a:buNone/>
              <a:defRPr/>
            </a:lvl3pPr>
            <a:lvl4pPr marL="538163" indent="0">
              <a:buNone/>
              <a:defRPr/>
            </a:lvl4pPr>
            <a:lvl5pPr marL="719137" indent="0">
              <a:buNone/>
              <a:defRPr/>
            </a:lvl5pPr>
          </a:lstStyle>
          <a:p>
            <a:r>
              <a:rPr lang="en-GB" sz="1400" dirty="0">
                <a:ea typeface="Arial Narrow" charset="0"/>
                <a:cs typeface="Arial Narrow" charset="0"/>
              </a:rPr>
              <a:t>CHART SUBTITLE FRUTIGER CONDENSED BOLD</a:t>
            </a:r>
            <a:endParaRPr lang="en-GB" sz="1760" dirty="0">
              <a:ea typeface="Arial Narrow" charset="0"/>
              <a:cs typeface="Arial Narrow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3C8BF3-3650-4AB0-BA16-6647A0864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0BA4A-12C1-437B-A975-4C1A4E4CDEE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Footnote</a:t>
            </a:r>
          </a:p>
        </p:txBody>
      </p:sp>
      <p:pic>
        <p:nvPicPr>
          <p:cNvPr id="12" name="Picture 41">
            <a:extLst>
              <a:ext uri="{FF2B5EF4-FFF2-40B4-BE49-F238E27FC236}">
                <a16:creationId xmlns:a16="http://schemas.microsoft.com/office/drawing/2014/main" id="{7A0BDB1B-FCE0-A047-8176-67658F7FB65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2805" y="592360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1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80370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70946D-330C-49F2-8B0E-7435475AB05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54149" y="6181200"/>
            <a:ext cx="360000" cy="138499"/>
          </a:xfrm>
        </p:spPr>
        <p:txBody>
          <a:bodyPr/>
          <a:lstStyle>
            <a:lvl1pPr>
              <a:defRPr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5C0D886-9499-814B-B88B-ACEEF5E33A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187" y="1668542"/>
            <a:ext cx="11038962" cy="1272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First text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1083AB-14B7-402E-834C-B72CF31D9B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351850" y="6207388"/>
            <a:ext cx="8640000" cy="123111"/>
          </a:xfrm>
        </p:spPr>
        <p:txBody>
          <a:bodyPr anchor="b" anchorCtr="0"/>
          <a:lstStyle/>
          <a:p>
            <a:r>
              <a:rPr lang="en-GB" dirty="0"/>
              <a:t>Footnote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16B6B6D-C627-4C17-B06E-EC66BFF8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3392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31258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70946D-330C-49F2-8B0E-7435475AB05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254149" y="6181200"/>
            <a:ext cx="360000" cy="138499"/>
          </a:xfrm>
        </p:spPr>
        <p:txBody>
          <a:bodyPr/>
          <a:lstStyle>
            <a:lvl1pPr>
              <a:defRPr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5C0D886-9499-814B-B88B-ACEEF5E33A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187" y="1668542"/>
            <a:ext cx="11038962" cy="1272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First text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1083AB-14B7-402E-834C-B72CF31D9B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351850" y="6207388"/>
            <a:ext cx="8640000" cy="123111"/>
          </a:xfrm>
        </p:spPr>
        <p:txBody>
          <a:bodyPr anchor="b" anchorCtr="0"/>
          <a:lstStyle/>
          <a:p>
            <a:r>
              <a:rPr lang="en-GB" dirty="0"/>
              <a:t>Footnote</a:t>
            </a:r>
          </a:p>
        </p:txBody>
      </p:sp>
      <p:pic>
        <p:nvPicPr>
          <p:cNvPr id="10" name="Picture 41">
            <a:extLst>
              <a:ext uri="{FF2B5EF4-FFF2-40B4-BE49-F238E27FC236}">
                <a16:creationId xmlns:a16="http://schemas.microsoft.com/office/drawing/2014/main" id="{9BEAED7D-3CCE-9841-B058-CC5D83F2016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2805" y="592360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1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34739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AA4BFE1-F5C0-4F07-BF3F-743B7D594FC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51850" y="6192000"/>
            <a:ext cx="8640000" cy="123111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>
                <a:latin typeface="+mn-lt"/>
              </a:defRPr>
            </a:lvl1pPr>
          </a:lstStyle>
          <a:p>
            <a:r>
              <a:rPr lang="en-GB" dirty="0"/>
              <a:t>Footnote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spAutoFit/>
          </a:bodyPr>
          <a:lstStyle>
            <a:lvl1pPr>
              <a:defRPr>
                <a:latin typeface="Frutiger LT 45 Light" panose="020B0500000000000000" pitchFamily="34" charset="0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512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93223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AA4BFE1-F5C0-4F07-BF3F-743B7D594FC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j-lt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51850" y="6192000"/>
            <a:ext cx="8640000" cy="123111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>
                <a:latin typeface="+mn-lt"/>
              </a:defRPr>
            </a:lvl1pPr>
          </a:lstStyle>
          <a:p>
            <a:r>
              <a:rPr lang="en-GB" dirty="0"/>
              <a:t>Footnote</a:t>
            </a:r>
          </a:p>
        </p:txBody>
      </p:sp>
      <p:pic>
        <p:nvPicPr>
          <p:cNvPr id="8" name="Picture 41">
            <a:extLst>
              <a:ext uri="{FF2B5EF4-FFF2-40B4-BE49-F238E27FC236}">
                <a16:creationId xmlns:a16="http://schemas.microsoft.com/office/drawing/2014/main" id="{132CC207-45CC-4FD2-989C-85BE1FCBE5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2805" y="5923605"/>
            <a:ext cx="360000" cy="360000"/>
          </a:xfrm>
          <a:prstGeom prst="rect">
            <a:avLst/>
          </a:prstGeom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2455FC4E-FD08-4F31-9B12-7A403AB79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149" y="6181200"/>
            <a:ext cx="360000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799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ater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51891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4891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Nat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93274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F3C7308-BD8F-434A-97D2-C798C3A60E95}"/>
              </a:ext>
            </a:extLst>
          </p:cNvPr>
          <p:cNvSpPr/>
          <p:nvPr userDrawn="1"/>
        </p:nvSpPr>
        <p:spPr>
          <a:xfrm>
            <a:off x="446400" y="1274400"/>
            <a:ext cx="921600" cy="237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24EEDD82-A07E-446F-BE70-7FECC015C2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4000" y="2997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79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07327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 6">
            <a:extLst>
              <a:ext uri="{FF2B5EF4-FFF2-40B4-BE49-F238E27FC236}">
                <a16:creationId xmlns:a16="http://schemas.microsoft.com/office/drawing/2014/main" id="{B29873AC-9498-402E-AF8F-4D2764CBEA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4000" y="2997000"/>
            <a:ext cx="864000" cy="864000"/>
          </a:xfrm>
          <a:prstGeom prst="rect">
            <a:avLst/>
          </a:prstGeom>
        </p:spPr>
      </p:pic>
      <p:sp>
        <p:nvSpPr>
          <p:cNvPr id="4" name="Inhaltsplatzhalter 8">
            <a:extLst>
              <a:ext uri="{FF2B5EF4-FFF2-40B4-BE49-F238E27FC236}">
                <a16:creationId xmlns:a16="http://schemas.microsoft.com/office/drawing/2014/main" id="{01B18AEC-5095-4847-A5DE-5DE6130D49FE}"/>
              </a:ext>
            </a:extLst>
          </p:cNvPr>
          <p:cNvSpPr txBox="1">
            <a:spLocks/>
          </p:cNvSpPr>
          <p:nvPr userDrawn="1"/>
        </p:nvSpPr>
        <p:spPr>
          <a:xfrm>
            <a:off x="575187" y="6161191"/>
            <a:ext cx="1103896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ctr"/>
            <a:r>
              <a:rPr lang="en-GB" sz="1000" dirty="0">
                <a:solidFill>
                  <a:schemeClr val="bg1"/>
                </a:solidFill>
              </a:rPr>
              <a:t>VENTURE CAPITAL FOR THE WORLD’S TECH ENTREPRENEURS</a:t>
            </a:r>
          </a:p>
        </p:txBody>
      </p:sp>
    </p:spTree>
    <p:extLst>
      <p:ext uri="{BB962C8B-B14F-4D97-AF65-F5344CB8AC3E}">
        <p14:creationId xmlns:p14="http://schemas.microsoft.com/office/powerpoint/2010/main" val="118770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atur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75972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848201E2-35F6-4245-94A8-23E10D47926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44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7850" y="3191773"/>
            <a:ext cx="11036300" cy="577209"/>
          </a:xfrm>
        </p:spPr>
        <p:txBody>
          <a:bodyPr wrap="square" anchor="b">
            <a:spAutoFit/>
          </a:bodyPr>
          <a:lstStyle>
            <a:lvl1pPr algn="ctr">
              <a:defRPr sz="4400" cap="all" spc="550" baseline="0">
                <a:solidFill>
                  <a:schemeClr val="accent6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cxnSp>
        <p:nvCxnSpPr>
          <p:cNvPr id="10" name="Gerader Verbinder 46">
            <a:extLst>
              <a:ext uri="{FF2B5EF4-FFF2-40B4-BE49-F238E27FC236}">
                <a16:creationId xmlns:a16="http://schemas.microsoft.com/office/drawing/2014/main" id="{67E0125B-BDD3-E340-AC98-C52C077AC63B}"/>
              </a:ext>
            </a:extLst>
          </p:cNvPr>
          <p:cNvCxnSpPr/>
          <p:nvPr userDrawn="1"/>
        </p:nvCxnSpPr>
        <p:spPr>
          <a:xfrm>
            <a:off x="5808089" y="4162696"/>
            <a:ext cx="57582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5B0C3B34-9972-404F-8AB6-54EE19FBE4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4134" y="740822"/>
            <a:ext cx="864000" cy="864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864162-EC7B-DC47-9C0A-160A1034F7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036" y="4803342"/>
            <a:ext cx="8007928" cy="748923"/>
          </a:xfrm>
        </p:spPr>
        <p:txBody>
          <a:bodyPr/>
          <a:lstStyle>
            <a:lvl1pPr marL="0" indent="0" algn="ctr">
              <a:spcBef>
                <a:spcPts val="800"/>
              </a:spcBef>
              <a:buNone/>
              <a:defRPr sz="1400">
                <a:latin typeface="+mj-lt"/>
              </a:defRPr>
            </a:lvl1pPr>
          </a:lstStyle>
          <a:p>
            <a:pPr lvl="0"/>
            <a:r>
              <a:rPr lang="en-GB" noProof="0" dirty="0"/>
              <a:t>PRESENTATION SUBTITLE, IF NEEDED</a:t>
            </a:r>
          </a:p>
          <a:p>
            <a:pPr lvl="0"/>
            <a:r>
              <a:rPr lang="en-GB" noProof="0" dirty="0"/>
              <a:t>Speaker Name</a:t>
            </a:r>
            <a:br>
              <a:rPr lang="en-GB" noProof="0" dirty="0"/>
            </a:br>
            <a:r>
              <a:rPr lang="en-GB" noProof="0" dirty="0"/>
              <a:t>Location or Date</a:t>
            </a:r>
          </a:p>
        </p:txBody>
      </p:sp>
    </p:spTree>
    <p:extLst>
      <p:ext uri="{BB962C8B-B14F-4D97-AF65-F5344CB8AC3E}">
        <p14:creationId xmlns:p14="http://schemas.microsoft.com/office/powerpoint/2010/main" val="2017823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ey Vis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71366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D6994CE-F04D-1744-835E-653F530CF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B29873AC-9498-402E-AF8F-4D2764CBEA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4000" y="2997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99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mpa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23699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CB5C08C-F96B-4A1F-82A5-357761FCC75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45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3134689"/>
            <a:ext cx="9144000" cy="588623"/>
          </a:xfrm>
        </p:spPr>
        <p:txBody>
          <a:bodyPr anchor="ctr">
            <a:spAutoFit/>
          </a:bodyPr>
          <a:lstStyle>
            <a:lvl1pPr algn="ctr">
              <a:defRPr sz="4500" cap="none" spc="0" baseline="0">
                <a:solidFill>
                  <a:schemeClr val="bg1"/>
                </a:solidFill>
                <a:latin typeface="+mj-lt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Campaign headline.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A218A1C0-5740-442B-A1A5-646DA4E3D9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4000" y="4936548"/>
            <a:ext cx="864000" cy="864000"/>
          </a:xfrm>
          <a:prstGeom prst="rect">
            <a:avLst/>
          </a:prstGeom>
        </p:spPr>
      </p:pic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DE7FDAD0-08D9-4E3C-AD24-D36C3D756019}"/>
              </a:ext>
            </a:extLst>
          </p:cNvPr>
          <p:cNvSpPr txBox="1">
            <a:spLocks/>
          </p:cNvSpPr>
          <p:nvPr userDrawn="1"/>
        </p:nvSpPr>
        <p:spPr>
          <a:xfrm>
            <a:off x="575187" y="6161191"/>
            <a:ext cx="11038962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ctr"/>
            <a:r>
              <a:rPr lang="en-GB" sz="1000" dirty="0">
                <a:solidFill>
                  <a:schemeClr val="bg1"/>
                </a:solidFill>
              </a:rPr>
              <a:t>PARTNERS TO THE WORLD’S TECH ENTREPRENEURS</a:t>
            </a:r>
          </a:p>
        </p:txBody>
      </p:sp>
    </p:spTree>
    <p:extLst>
      <p:ext uri="{BB962C8B-B14F-4D97-AF65-F5344CB8AC3E}">
        <p14:creationId xmlns:p14="http://schemas.microsoft.com/office/powerpoint/2010/main" val="3822508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54428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C29EDA-BB39-47A7-B485-815C43FCACC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A8C4B0D-F2C1-44C1-9DE4-75FE63628A63}"/>
              </a:ext>
            </a:extLst>
          </p:cNvPr>
          <p:cNvGrpSpPr/>
          <p:nvPr userDrawn="1"/>
        </p:nvGrpSpPr>
        <p:grpSpPr>
          <a:xfrm>
            <a:off x="575187" y="1665293"/>
            <a:ext cx="11039648" cy="4618366"/>
            <a:chOff x="575187" y="153124"/>
            <a:chExt cx="11039648" cy="2520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26ABEFF-4F6E-4CD9-8815-94AD60AFC72D}"/>
                </a:ext>
              </a:extLst>
            </p:cNvPr>
            <p:cNvSpPr/>
            <p:nvPr/>
          </p:nvSpPr>
          <p:spPr>
            <a:xfrm>
              <a:off x="57518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584357B-854B-4612-A72D-EC76867DA960}"/>
                </a:ext>
              </a:extLst>
            </p:cNvPr>
            <p:cNvSpPr/>
            <p:nvPr/>
          </p:nvSpPr>
          <p:spPr>
            <a:xfrm>
              <a:off x="151661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C78215F-B97E-4563-AE4B-E51E924A92D1}"/>
                </a:ext>
              </a:extLst>
            </p:cNvPr>
            <p:cNvSpPr/>
            <p:nvPr/>
          </p:nvSpPr>
          <p:spPr>
            <a:xfrm>
              <a:off x="245803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7A196FA-916B-43E9-A159-208DD375B793}"/>
                </a:ext>
              </a:extLst>
            </p:cNvPr>
            <p:cNvSpPr/>
            <p:nvPr/>
          </p:nvSpPr>
          <p:spPr>
            <a:xfrm>
              <a:off x="339945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8C36CB7-CBFB-4A66-BA08-3282E5562EFF}"/>
                </a:ext>
              </a:extLst>
            </p:cNvPr>
            <p:cNvSpPr/>
            <p:nvPr/>
          </p:nvSpPr>
          <p:spPr>
            <a:xfrm>
              <a:off x="434087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0A1A6A8-B1C3-417D-BA6A-DC1C490B8D4F}"/>
                </a:ext>
              </a:extLst>
            </p:cNvPr>
            <p:cNvSpPr/>
            <p:nvPr/>
          </p:nvSpPr>
          <p:spPr>
            <a:xfrm>
              <a:off x="528230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79E24DE-42CD-43C9-8D82-1B4D23D9EA97}"/>
                </a:ext>
              </a:extLst>
            </p:cNvPr>
            <p:cNvSpPr/>
            <p:nvPr/>
          </p:nvSpPr>
          <p:spPr>
            <a:xfrm>
              <a:off x="6223723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8B70FB9-EC89-45C7-ACE0-D06AB8886948}"/>
                </a:ext>
              </a:extLst>
            </p:cNvPr>
            <p:cNvSpPr/>
            <p:nvPr/>
          </p:nvSpPr>
          <p:spPr>
            <a:xfrm>
              <a:off x="7165146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D184DD7-EF6D-4CEE-ADDC-10FA56865313}"/>
                </a:ext>
              </a:extLst>
            </p:cNvPr>
            <p:cNvSpPr/>
            <p:nvPr/>
          </p:nvSpPr>
          <p:spPr>
            <a:xfrm>
              <a:off x="8106569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F268D1B-D93C-4D79-9740-882996BC48F0}"/>
                </a:ext>
              </a:extLst>
            </p:cNvPr>
            <p:cNvSpPr/>
            <p:nvPr/>
          </p:nvSpPr>
          <p:spPr>
            <a:xfrm>
              <a:off x="904799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B2C1BBA-DC9D-4683-B617-B533895300E6}"/>
                </a:ext>
              </a:extLst>
            </p:cNvPr>
            <p:cNvSpPr/>
            <p:nvPr/>
          </p:nvSpPr>
          <p:spPr>
            <a:xfrm>
              <a:off x="998941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9EA6CD7-26E2-460D-AC20-EA8EC53E760D}"/>
                </a:ext>
              </a:extLst>
            </p:cNvPr>
            <p:cNvSpPr/>
            <p:nvPr/>
          </p:nvSpPr>
          <p:spPr>
            <a:xfrm>
              <a:off x="10930835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D84298C-B006-4346-AF9F-C35ECD8C6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Grid 12</a:t>
            </a:r>
          </a:p>
        </p:txBody>
      </p:sp>
    </p:spTree>
    <p:extLst>
      <p:ext uri="{BB962C8B-B14F-4D97-AF65-F5344CB8AC3E}">
        <p14:creationId xmlns:p14="http://schemas.microsoft.com/office/powerpoint/2010/main" val="2281861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30073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2FA37A80-194E-4FE7-B26B-F45065E7CA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A8C4B0D-F2C1-44C1-9DE4-75FE63628A63}"/>
              </a:ext>
            </a:extLst>
          </p:cNvPr>
          <p:cNvGrpSpPr/>
          <p:nvPr userDrawn="1"/>
        </p:nvGrpSpPr>
        <p:grpSpPr>
          <a:xfrm>
            <a:off x="575187" y="1665293"/>
            <a:ext cx="11039648" cy="972000"/>
            <a:chOff x="575187" y="153124"/>
            <a:chExt cx="11039648" cy="2520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26ABEFF-4F6E-4CD9-8815-94AD60AFC72D}"/>
                </a:ext>
              </a:extLst>
            </p:cNvPr>
            <p:cNvSpPr/>
            <p:nvPr/>
          </p:nvSpPr>
          <p:spPr>
            <a:xfrm>
              <a:off x="57518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584357B-854B-4612-A72D-EC76867DA960}"/>
                </a:ext>
              </a:extLst>
            </p:cNvPr>
            <p:cNvSpPr/>
            <p:nvPr/>
          </p:nvSpPr>
          <p:spPr>
            <a:xfrm>
              <a:off x="151661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C78215F-B97E-4563-AE4B-E51E924A92D1}"/>
                </a:ext>
              </a:extLst>
            </p:cNvPr>
            <p:cNvSpPr/>
            <p:nvPr/>
          </p:nvSpPr>
          <p:spPr>
            <a:xfrm>
              <a:off x="245803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7A196FA-916B-43E9-A159-208DD375B793}"/>
                </a:ext>
              </a:extLst>
            </p:cNvPr>
            <p:cNvSpPr/>
            <p:nvPr/>
          </p:nvSpPr>
          <p:spPr>
            <a:xfrm>
              <a:off x="339945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8C36CB7-CBFB-4A66-BA08-3282E5562EFF}"/>
                </a:ext>
              </a:extLst>
            </p:cNvPr>
            <p:cNvSpPr/>
            <p:nvPr/>
          </p:nvSpPr>
          <p:spPr>
            <a:xfrm>
              <a:off x="434087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0A1A6A8-B1C3-417D-BA6A-DC1C490B8D4F}"/>
                </a:ext>
              </a:extLst>
            </p:cNvPr>
            <p:cNvSpPr/>
            <p:nvPr/>
          </p:nvSpPr>
          <p:spPr>
            <a:xfrm>
              <a:off x="528230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79E24DE-42CD-43C9-8D82-1B4D23D9EA97}"/>
                </a:ext>
              </a:extLst>
            </p:cNvPr>
            <p:cNvSpPr/>
            <p:nvPr/>
          </p:nvSpPr>
          <p:spPr>
            <a:xfrm>
              <a:off x="6223723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8B70FB9-EC89-45C7-ACE0-D06AB8886948}"/>
                </a:ext>
              </a:extLst>
            </p:cNvPr>
            <p:cNvSpPr/>
            <p:nvPr/>
          </p:nvSpPr>
          <p:spPr>
            <a:xfrm>
              <a:off x="7165146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D184DD7-EF6D-4CEE-ADDC-10FA56865313}"/>
                </a:ext>
              </a:extLst>
            </p:cNvPr>
            <p:cNvSpPr/>
            <p:nvPr/>
          </p:nvSpPr>
          <p:spPr>
            <a:xfrm>
              <a:off x="8106569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F268D1B-D93C-4D79-9740-882996BC48F0}"/>
                </a:ext>
              </a:extLst>
            </p:cNvPr>
            <p:cNvSpPr/>
            <p:nvPr/>
          </p:nvSpPr>
          <p:spPr>
            <a:xfrm>
              <a:off x="904799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B2C1BBA-DC9D-4683-B617-B533895300E6}"/>
                </a:ext>
              </a:extLst>
            </p:cNvPr>
            <p:cNvSpPr/>
            <p:nvPr/>
          </p:nvSpPr>
          <p:spPr>
            <a:xfrm>
              <a:off x="998941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9EA6CD7-26E2-460D-AC20-EA8EC53E760D}"/>
                </a:ext>
              </a:extLst>
            </p:cNvPr>
            <p:cNvSpPr/>
            <p:nvPr/>
          </p:nvSpPr>
          <p:spPr>
            <a:xfrm>
              <a:off x="10930835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5D98EE1-4C9A-42B0-B7EE-53811BC38FF0}"/>
              </a:ext>
            </a:extLst>
          </p:cNvPr>
          <p:cNvGrpSpPr/>
          <p:nvPr userDrawn="1"/>
        </p:nvGrpSpPr>
        <p:grpSpPr>
          <a:xfrm>
            <a:off x="575187" y="5317348"/>
            <a:ext cx="11039648" cy="972000"/>
            <a:chOff x="575187" y="153124"/>
            <a:chExt cx="11039648" cy="252000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5373F037-2964-41E0-BE55-9A977A9F3AED}"/>
                </a:ext>
              </a:extLst>
            </p:cNvPr>
            <p:cNvSpPr/>
            <p:nvPr/>
          </p:nvSpPr>
          <p:spPr>
            <a:xfrm>
              <a:off x="57518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F5DCAED-1694-4C2D-AE85-A0B8F191055C}"/>
                </a:ext>
              </a:extLst>
            </p:cNvPr>
            <p:cNvSpPr/>
            <p:nvPr/>
          </p:nvSpPr>
          <p:spPr>
            <a:xfrm>
              <a:off x="151661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4DF8F56-5C93-4659-A982-3D3FB06C74F7}"/>
                </a:ext>
              </a:extLst>
            </p:cNvPr>
            <p:cNvSpPr/>
            <p:nvPr/>
          </p:nvSpPr>
          <p:spPr>
            <a:xfrm>
              <a:off x="245803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78A3749-E64B-48D6-AAE9-365E09BDA2C2}"/>
                </a:ext>
              </a:extLst>
            </p:cNvPr>
            <p:cNvSpPr/>
            <p:nvPr/>
          </p:nvSpPr>
          <p:spPr>
            <a:xfrm>
              <a:off x="339945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E5CC4DCF-BA42-4C1A-9A75-D45963FBF810}"/>
                </a:ext>
              </a:extLst>
            </p:cNvPr>
            <p:cNvSpPr/>
            <p:nvPr/>
          </p:nvSpPr>
          <p:spPr>
            <a:xfrm>
              <a:off x="434087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83D8C34E-0A9C-4EA6-A4DE-164E61B15FE2}"/>
                </a:ext>
              </a:extLst>
            </p:cNvPr>
            <p:cNvSpPr/>
            <p:nvPr/>
          </p:nvSpPr>
          <p:spPr>
            <a:xfrm>
              <a:off x="528230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9B0C8DA4-FA7D-4FA7-80F7-9C90AED2135D}"/>
                </a:ext>
              </a:extLst>
            </p:cNvPr>
            <p:cNvSpPr/>
            <p:nvPr/>
          </p:nvSpPr>
          <p:spPr>
            <a:xfrm>
              <a:off x="6223723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82A579C-9469-4EAD-A9DD-948111A4883C}"/>
                </a:ext>
              </a:extLst>
            </p:cNvPr>
            <p:cNvSpPr/>
            <p:nvPr/>
          </p:nvSpPr>
          <p:spPr>
            <a:xfrm>
              <a:off x="7165146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BC5B0D24-6A95-4645-B23D-318F11D3C3D9}"/>
                </a:ext>
              </a:extLst>
            </p:cNvPr>
            <p:cNvSpPr/>
            <p:nvPr/>
          </p:nvSpPr>
          <p:spPr>
            <a:xfrm>
              <a:off x="8106569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7362285-77EC-47A9-88C2-AAD71346A45F}"/>
                </a:ext>
              </a:extLst>
            </p:cNvPr>
            <p:cNvSpPr/>
            <p:nvPr/>
          </p:nvSpPr>
          <p:spPr>
            <a:xfrm>
              <a:off x="904799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8DB2C957-BA9A-4F14-BAC6-D40204C559C3}"/>
                </a:ext>
              </a:extLst>
            </p:cNvPr>
            <p:cNvSpPr/>
            <p:nvPr/>
          </p:nvSpPr>
          <p:spPr>
            <a:xfrm>
              <a:off x="998941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71FCF171-D5C7-4B55-9292-53FBE4D5CB6C}"/>
                </a:ext>
              </a:extLst>
            </p:cNvPr>
            <p:cNvSpPr/>
            <p:nvPr/>
          </p:nvSpPr>
          <p:spPr>
            <a:xfrm>
              <a:off x="10930835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9675C42-FA31-48E1-9176-80AE149D947D}"/>
              </a:ext>
            </a:extLst>
          </p:cNvPr>
          <p:cNvGrpSpPr/>
          <p:nvPr userDrawn="1"/>
        </p:nvGrpSpPr>
        <p:grpSpPr>
          <a:xfrm>
            <a:off x="575187" y="2882645"/>
            <a:ext cx="11039648" cy="972000"/>
            <a:chOff x="575187" y="153124"/>
            <a:chExt cx="11039648" cy="252000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97B44B53-7E6E-4C41-BB71-9BFC106C0AAF}"/>
                </a:ext>
              </a:extLst>
            </p:cNvPr>
            <p:cNvSpPr/>
            <p:nvPr/>
          </p:nvSpPr>
          <p:spPr>
            <a:xfrm>
              <a:off x="57518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5F62C6FD-B52E-44FB-B77F-2B021437D550}"/>
                </a:ext>
              </a:extLst>
            </p:cNvPr>
            <p:cNvSpPr/>
            <p:nvPr/>
          </p:nvSpPr>
          <p:spPr>
            <a:xfrm>
              <a:off x="151661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76E6299F-1DB0-4E77-8349-C1D0487FDE48}"/>
                </a:ext>
              </a:extLst>
            </p:cNvPr>
            <p:cNvSpPr/>
            <p:nvPr/>
          </p:nvSpPr>
          <p:spPr>
            <a:xfrm>
              <a:off x="245803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FFDC8B0A-DDE2-410D-88C3-2DFDCF81E711}"/>
                </a:ext>
              </a:extLst>
            </p:cNvPr>
            <p:cNvSpPr/>
            <p:nvPr/>
          </p:nvSpPr>
          <p:spPr>
            <a:xfrm>
              <a:off x="339945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FFB3FDB-B09D-4343-BA8C-721D0C36B352}"/>
                </a:ext>
              </a:extLst>
            </p:cNvPr>
            <p:cNvSpPr/>
            <p:nvPr/>
          </p:nvSpPr>
          <p:spPr>
            <a:xfrm>
              <a:off x="434087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C89F4524-6BB7-4671-BADE-2DCD9788313B}"/>
                </a:ext>
              </a:extLst>
            </p:cNvPr>
            <p:cNvSpPr/>
            <p:nvPr/>
          </p:nvSpPr>
          <p:spPr>
            <a:xfrm>
              <a:off x="528230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162D589D-24AB-4F1B-A58C-7485E735A7E2}"/>
                </a:ext>
              </a:extLst>
            </p:cNvPr>
            <p:cNvSpPr/>
            <p:nvPr/>
          </p:nvSpPr>
          <p:spPr>
            <a:xfrm>
              <a:off x="6223723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F4E2F21A-2186-46DF-B3C5-37152B25A469}"/>
                </a:ext>
              </a:extLst>
            </p:cNvPr>
            <p:cNvSpPr/>
            <p:nvPr/>
          </p:nvSpPr>
          <p:spPr>
            <a:xfrm>
              <a:off x="7165146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BCEC03BB-D30C-4977-9CF1-C5EEFB558481}"/>
                </a:ext>
              </a:extLst>
            </p:cNvPr>
            <p:cNvSpPr/>
            <p:nvPr/>
          </p:nvSpPr>
          <p:spPr>
            <a:xfrm>
              <a:off x="8106569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93C9B8E4-8423-4A0E-B51A-ABDFE64C94DA}"/>
                </a:ext>
              </a:extLst>
            </p:cNvPr>
            <p:cNvSpPr/>
            <p:nvPr/>
          </p:nvSpPr>
          <p:spPr>
            <a:xfrm>
              <a:off x="904799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E7954410-A6A5-4B25-A534-6EFB2E09A738}"/>
                </a:ext>
              </a:extLst>
            </p:cNvPr>
            <p:cNvSpPr/>
            <p:nvPr/>
          </p:nvSpPr>
          <p:spPr>
            <a:xfrm>
              <a:off x="998941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ACE17C6A-5B5D-4FA2-A405-B4F6CCB19901}"/>
                </a:ext>
              </a:extLst>
            </p:cNvPr>
            <p:cNvSpPr/>
            <p:nvPr/>
          </p:nvSpPr>
          <p:spPr>
            <a:xfrm>
              <a:off x="10930835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B6470474-9747-4CDC-A1C5-FCA2F047D9EA}"/>
              </a:ext>
            </a:extLst>
          </p:cNvPr>
          <p:cNvGrpSpPr/>
          <p:nvPr userDrawn="1"/>
        </p:nvGrpSpPr>
        <p:grpSpPr>
          <a:xfrm>
            <a:off x="575187" y="4099997"/>
            <a:ext cx="11039648" cy="972000"/>
            <a:chOff x="575187" y="153124"/>
            <a:chExt cx="11039648" cy="252000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28090376-DEF4-4A0A-BAB7-E8B5851E59D7}"/>
                </a:ext>
              </a:extLst>
            </p:cNvPr>
            <p:cNvSpPr/>
            <p:nvPr/>
          </p:nvSpPr>
          <p:spPr>
            <a:xfrm>
              <a:off x="57518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1BF4D368-CBDE-4762-A1D4-4B18155C1D9F}"/>
                </a:ext>
              </a:extLst>
            </p:cNvPr>
            <p:cNvSpPr/>
            <p:nvPr/>
          </p:nvSpPr>
          <p:spPr>
            <a:xfrm>
              <a:off x="151661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0496FAF7-D80F-4AD1-941B-9A36E2774508}"/>
                </a:ext>
              </a:extLst>
            </p:cNvPr>
            <p:cNvSpPr/>
            <p:nvPr/>
          </p:nvSpPr>
          <p:spPr>
            <a:xfrm>
              <a:off x="245803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654B4125-2E99-4ADA-8B80-140F321A2A4E}"/>
                </a:ext>
              </a:extLst>
            </p:cNvPr>
            <p:cNvSpPr/>
            <p:nvPr/>
          </p:nvSpPr>
          <p:spPr>
            <a:xfrm>
              <a:off x="339945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6882BC02-97A7-4E5E-BE3F-69090521EF0C}"/>
                </a:ext>
              </a:extLst>
            </p:cNvPr>
            <p:cNvSpPr/>
            <p:nvPr/>
          </p:nvSpPr>
          <p:spPr>
            <a:xfrm>
              <a:off x="4340877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4B41FBE3-32C8-4B2F-AE93-E3E6585D56FE}"/>
                </a:ext>
              </a:extLst>
            </p:cNvPr>
            <p:cNvSpPr/>
            <p:nvPr/>
          </p:nvSpPr>
          <p:spPr>
            <a:xfrm>
              <a:off x="5282300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6EE8AC7B-E5D6-4026-A4BF-319C6BABDD56}"/>
                </a:ext>
              </a:extLst>
            </p:cNvPr>
            <p:cNvSpPr/>
            <p:nvPr/>
          </p:nvSpPr>
          <p:spPr>
            <a:xfrm>
              <a:off x="6223723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FA201493-306A-4CEE-B4E2-8A4151298C2B}"/>
                </a:ext>
              </a:extLst>
            </p:cNvPr>
            <p:cNvSpPr/>
            <p:nvPr/>
          </p:nvSpPr>
          <p:spPr>
            <a:xfrm>
              <a:off x="7165146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484D7E28-2D8F-4B38-91C7-745E4320F187}"/>
                </a:ext>
              </a:extLst>
            </p:cNvPr>
            <p:cNvSpPr/>
            <p:nvPr/>
          </p:nvSpPr>
          <p:spPr>
            <a:xfrm>
              <a:off x="8106569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7EFA29A-3684-4146-AB2B-C93E90944132}"/>
                </a:ext>
              </a:extLst>
            </p:cNvPr>
            <p:cNvSpPr/>
            <p:nvPr/>
          </p:nvSpPr>
          <p:spPr>
            <a:xfrm>
              <a:off x="9047992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5C3C1219-631D-440D-991E-CCCE9D7C8D77}"/>
                </a:ext>
              </a:extLst>
            </p:cNvPr>
            <p:cNvSpPr/>
            <p:nvPr/>
          </p:nvSpPr>
          <p:spPr>
            <a:xfrm>
              <a:off x="9989414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24489DE0-02E7-4FF0-850C-D5F2CD343D5D}"/>
                </a:ext>
              </a:extLst>
            </p:cNvPr>
            <p:cNvSpPr/>
            <p:nvPr/>
          </p:nvSpPr>
          <p:spPr>
            <a:xfrm>
              <a:off x="10930835" y="153124"/>
              <a:ext cx="684000" cy="252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AB5EFB3-96E2-4F7E-BBF1-06DA4D440E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Grid 12x4</a:t>
            </a:r>
          </a:p>
        </p:txBody>
      </p:sp>
    </p:spTree>
    <p:extLst>
      <p:ext uri="{BB962C8B-B14F-4D97-AF65-F5344CB8AC3E}">
        <p14:creationId xmlns:p14="http://schemas.microsoft.com/office/powerpoint/2010/main" val="374216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83737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436E66E-8682-40EC-9BB2-0F4B85D9BF1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008892-A275-0849-8FCA-C5B50791A712}"/>
              </a:ext>
            </a:extLst>
          </p:cNvPr>
          <p:cNvSpPr/>
          <p:nvPr userDrawn="1"/>
        </p:nvSpPr>
        <p:spPr>
          <a:xfrm>
            <a:off x="576889" y="1665288"/>
            <a:ext cx="2577600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7,16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C0823E-4C73-0542-B54C-A3C7342510C8}"/>
              </a:ext>
            </a:extLst>
          </p:cNvPr>
          <p:cNvSpPr/>
          <p:nvPr userDrawn="1"/>
        </p:nvSpPr>
        <p:spPr>
          <a:xfrm>
            <a:off x="3399720" y="1665288"/>
            <a:ext cx="2577600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7,16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D7328-345C-BB4A-A170-70768A943750}"/>
              </a:ext>
            </a:extLst>
          </p:cNvPr>
          <p:cNvSpPr/>
          <p:nvPr userDrawn="1"/>
        </p:nvSpPr>
        <p:spPr>
          <a:xfrm>
            <a:off x="6222551" y="1665288"/>
            <a:ext cx="2577600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7,16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E78496-1577-7643-8BD3-A4DEA3DAABAE}"/>
              </a:ext>
            </a:extLst>
          </p:cNvPr>
          <p:cNvSpPr/>
          <p:nvPr userDrawn="1"/>
        </p:nvSpPr>
        <p:spPr>
          <a:xfrm>
            <a:off x="9045383" y="1665288"/>
            <a:ext cx="2577600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/>
              <a:t>7,16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5B89AF-AB59-48DC-98DA-0C4E5CB7C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Grid 4</a:t>
            </a:r>
          </a:p>
        </p:txBody>
      </p:sp>
    </p:spTree>
    <p:extLst>
      <p:ext uri="{BB962C8B-B14F-4D97-AF65-F5344CB8AC3E}">
        <p14:creationId xmlns:p14="http://schemas.microsoft.com/office/powerpoint/2010/main" val="3552292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77195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3E2CFCE-CC56-412D-B691-E62A91B6AED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0B74DA-4F81-3B4F-B580-E05ECC3D4E08}"/>
              </a:ext>
            </a:extLst>
          </p:cNvPr>
          <p:cNvSpPr/>
          <p:nvPr userDrawn="1"/>
        </p:nvSpPr>
        <p:spPr>
          <a:xfrm>
            <a:off x="576889" y="1665288"/>
            <a:ext cx="3517200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9,77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D1635-A14A-2941-BD1C-E94742F0A8E0}"/>
              </a:ext>
            </a:extLst>
          </p:cNvPr>
          <p:cNvSpPr/>
          <p:nvPr userDrawn="1"/>
        </p:nvSpPr>
        <p:spPr>
          <a:xfrm>
            <a:off x="4341376" y="1665288"/>
            <a:ext cx="3517200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noProof="0" dirty="0"/>
              <a:t>9,77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A322CB-17F2-CA4D-8B00-C82D38E1E5A3}"/>
              </a:ext>
            </a:extLst>
          </p:cNvPr>
          <p:cNvSpPr/>
          <p:nvPr userDrawn="1"/>
        </p:nvSpPr>
        <p:spPr>
          <a:xfrm>
            <a:off x="8105862" y="1665288"/>
            <a:ext cx="3517200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9,77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FED248-9256-4C83-AF04-943BF4A09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Grid 3</a:t>
            </a:r>
          </a:p>
        </p:txBody>
      </p:sp>
    </p:spTree>
    <p:extLst>
      <p:ext uri="{BB962C8B-B14F-4D97-AF65-F5344CB8AC3E}">
        <p14:creationId xmlns:p14="http://schemas.microsoft.com/office/powerpoint/2010/main" val="280999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88562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45DAECD-1264-4F84-87B0-9F0F71214E3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F8D877-F1B7-1A4B-A711-D7D97B26FCF2}"/>
              </a:ext>
            </a:extLst>
          </p:cNvPr>
          <p:cNvSpPr/>
          <p:nvPr userDrawn="1"/>
        </p:nvSpPr>
        <p:spPr>
          <a:xfrm>
            <a:off x="576889" y="1665288"/>
            <a:ext cx="5399099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noProof="0" dirty="0"/>
              <a:t>15,0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83797-BA34-984A-BE4C-B0689D7B08EC}"/>
              </a:ext>
            </a:extLst>
          </p:cNvPr>
          <p:cNvSpPr/>
          <p:nvPr userDrawn="1"/>
        </p:nvSpPr>
        <p:spPr>
          <a:xfrm>
            <a:off x="6220043" y="1665288"/>
            <a:ext cx="5399099" cy="46164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noProof="0" dirty="0"/>
              <a:t>15,0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5C01E-7A99-4CFE-895D-CD10A386D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Grid 2</a:t>
            </a:r>
          </a:p>
        </p:txBody>
      </p:sp>
    </p:spTree>
    <p:extLst>
      <p:ext uri="{BB962C8B-B14F-4D97-AF65-F5344CB8AC3E}">
        <p14:creationId xmlns:p14="http://schemas.microsoft.com/office/powerpoint/2010/main" val="1824977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PLACEHOL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49820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5D231C3-9B93-4146-9B02-93F6A62B160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6000" b="1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5187" y="734449"/>
            <a:ext cx="11038962" cy="784830"/>
          </a:xfrm>
        </p:spPr>
        <p:txBody>
          <a:bodyPr anchor="t"/>
          <a:lstStyle>
            <a:lvl1pPr>
              <a:defRPr sz="6000" b="1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VIDEO PLACEHOLDER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87F68AB-B469-4076-97A5-9DA1A98EE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86222" y="4684395"/>
            <a:ext cx="6048374" cy="218008"/>
          </a:xfrm>
        </p:spPr>
        <p:txBody>
          <a:bodyPr>
            <a:spAutoFit/>
          </a:bodyPr>
          <a:lstStyle>
            <a:lvl1pPr marL="0" indent="0" algn="ctr">
              <a:buNone/>
              <a:defRPr b="0" baseline="0">
                <a:solidFill>
                  <a:schemeClr val="bg1"/>
                </a:solidFill>
                <a:latin typeface="Frutiger LT 55 Roman" panose="02000503040000020004" pitchFamily="2" charset="0"/>
              </a:defRPr>
            </a:lvl1pPr>
          </a:lstStyle>
          <a:p>
            <a:pPr lvl="0"/>
            <a:r>
              <a:rPr lang="en-GB" dirty="0"/>
              <a:t>Name of Video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AAED32B-7AC1-401B-A855-20892F6B8F5F}"/>
              </a:ext>
            </a:extLst>
          </p:cNvPr>
          <p:cNvGrpSpPr/>
          <p:nvPr userDrawn="1"/>
        </p:nvGrpSpPr>
        <p:grpSpPr>
          <a:xfrm>
            <a:off x="4812189" y="2430780"/>
            <a:ext cx="1996440" cy="1996440"/>
            <a:chOff x="4812189" y="2171705"/>
            <a:chExt cx="1996440" cy="199644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D0FC368-94D2-4FAE-87CE-93A7F52B97A2}"/>
                </a:ext>
              </a:extLst>
            </p:cNvPr>
            <p:cNvSpPr/>
            <p:nvPr userDrawn="1"/>
          </p:nvSpPr>
          <p:spPr bwMode="gray">
            <a:xfrm>
              <a:off x="4812189" y="2171705"/>
              <a:ext cx="1996440" cy="1996440"/>
            </a:xfrm>
            <a:prstGeom prst="ellipse">
              <a:avLst/>
            </a:prstGeom>
            <a:solidFill>
              <a:schemeClr val="tx1"/>
            </a:solidFill>
            <a:ln w="12700" cap="sq">
              <a:noFill/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endParaRPr lang="en-GB" sz="1400" cap="none" dirty="0">
                <a:latin typeface="AdihausDIN" panose="020B0504020101020102" pitchFamily="34" charset="0"/>
                <a:cs typeface="AdihausDIN" panose="020B0504020101020102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BDA5E52C-189A-44E4-A266-0B1A361CE295}"/>
                </a:ext>
              </a:extLst>
            </p:cNvPr>
            <p:cNvSpPr/>
            <p:nvPr userDrawn="1"/>
          </p:nvSpPr>
          <p:spPr bwMode="gray">
            <a:xfrm>
              <a:off x="5031264" y="2390780"/>
              <a:ext cx="1558290" cy="1558290"/>
            </a:xfrm>
            <a:prstGeom prst="ellipse">
              <a:avLst/>
            </a:prstGeom>
            <a:solidFill>
              <a:srgbClr val="000000"/>
            </a:solidFill>
            <a:ln w="12700" cap="sq">
              <a:noFill/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endParaRPr lang="en-GB" sz="1400" cap="none" dirty="0">
                <a:latin typeface="AdihausDIN" panose="020B0504020101020102" pitchFamily="34" charset="0"/>
                <a:cs typeface="AdihausDIN" panose="020B0504020101020102" pitchFamily="34" charset="0"/>
              </a:endParaRPr>
            </a:p>
          </p:txBody>
        </p:sp>
        <p:sp>
          <p:nvSpPr>
            <p:cNvPr id="14" name="Gleichschenkliges Dreieck 13">
              <a:extLst>
                <a:ext uri="{FF2B5EF4-FFF2-40B4-BE49-F238E27FC236}">
                  <a16:creationId xmlns:a16="http://schemas.microsoft.com/office/drawing/2014/main" id="{E7711AD6-8F80-4F81-A19D-75F1D8324881}"/>
                </a:ext>
              </a:extLst>
            </p:cNvPr>
            <p:cNvSpPr/>
            <p:nvPr userDrawn="1"/>
          </p:nvSpPr>
          <p:spPr bwMode="gray">
            <a:xfrm rot="5400000">
              <a:off x="5429409" y="2746763"/>
              <a:ext cx="967740" cy="834259"/>
            </a:xfrm>
            <a:prstGeom prst="triangle">
              <a:avLst/>
            </a:prstGeom>
            <a:solidFill>
              <a:schemeClr val="tx1"/>
            </a:solidFill>
            <a:ln w="12700" cap="sq">
              <a:noFill/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endParaRPr lang="en-GB" sz="1400" cap="none" dirty="0">
                <a:latin typeface="AdihausDIN" panose="020B0504020101020102" pitchFamily="34" charset="0"/>
                <a:cs typeface="AdihausDIN" panose="020B0504020101020102" pitchFamily="34" charset="0"/>
              </a:endParaRPr>
            </a:p>
          </p:txBody>
        </p:sp>
      </p:grpSp>
      <p:sp>
        <p:nvSpPr>
          <p:cNvPr id="15" name="Titel 1">
            <a:extLst>
              <a:ext uri="{FF2B5EF4-FFF2-40B4-BE49-F238E27FC236}">
                <a16:creationId xmlns:a16="http://schemas.microsoft.com/office/drawing/2014/main" id="{8360E12D-0E08-4FC8-8E11-D0EAAAD96F20}"/>
              </a:ext>
            </a:extLst>
          </p:cNvPr>
          <p:cNvSpPr txBox="1">
            <a:spLocks/>
          </p:cNvSpPr>
          <p:nvPr userDrawn="1"/>
        </p:nvSpPr>
        <p:spPr>
          <a:xfrm>
            <a:off x="575187" y="271264"/>
            <a:ext cx="11038962" cy="23544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GB" sz="1800" dirty="0">
                <a:solidFill>
                  <a:srgbClr val="FFFF00"/>
                </a:solidFill>
              </a:rPr>
              <a:t>VIDEO PLACEHOLDER</a:t>
            </a:r>
          </a:p>
        </p:txBody>
      </p:sp>
    </p:spTree>
    <p:extLst>
      <p:ext uri="{BB962C8B-B14F-4D97-AF65-F5344CB8AC3E}">
        <p14:creationId xmlns:p14="http://schemas.microsoft.com/office/powerpoint/2010/main" val="29289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4992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5D231C3-9B93-4146-9B02-93F6A62B160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6000" b="1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7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PLACEHOLDER">
    <p:bg>
      <p:bgPr>
        <a:solidFill>
          <a:srgbClr val="E00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66359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5D231C3-9B93-4146-9B02-93F6A62B160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6000" b="1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5187" y="734449"/>
            <a:ext cx="11038962" cy="784830"/>
          </a:xfrm>
        </p:spPr>
        <p:txBody>
          <a:bodyPr anchor="t"/>
          <a:lstStyle>
            <a:lvl1pPr>
              <a:defRPr sz="6000" b="1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PPT PLACEHOLDER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DA5E52C-189A-44E4-A266-0B1A361CE295}"/>
              </a:ext>
            </a:extLst>
          </p:cNvPr>
          <p:cNvSpPr/>
          <p:nvPr userDrawn="1"/>
        </p:nvSpPr>
        <p:spPr bwMode="gray">
          <a:xfrm>
            <a:off x="5031264" y="2390780"/>
            <a:ext cx="1558290" cy="1558290"/>
          </a:xfrm>
          <a:prstGeom prst="ellipse">
            <a:avLst/>
          </a:prstGeom>
          <a:solidFill>
            <a:srgbClr val="E0004D"/>
          </a:solidFill>
          <a:ln w="12700" cap="sq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endParaRPr lang="en-GB" sz="1400" cap="none" dirty="0">
              <a:latin typeface="AdihausDIN" panose="020B0504020101020102" pitchFamily="34" charset="0"/>
              <a:cs typeface="AdihausDIN" panose="020B0504020101020102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360E12D-0E08-4FC8-8E11-D0EAAAD96F20}"/>
              </a:ext>
            </a:extLst>
          </p:cNvPr>
          <p:cNvSpPr txBox="1">
            <a:spLocks/>
          </p:cNvSpPr>
          <p:nvPr userDrawn="1"/>
        </p:nvSpPr>
        <p:spPr>
          <a:xfrm>
            <a:off x="575187" y="271264"/>
            <a:ext cx="11038962" cy="23544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GB" sz="1800" dirty="0">
                <a:solidFill>
                  <a:srgbClr val="FFFF00"/>
                </a:solidFill>
              </a:rPr>
              <a:t>PRESENTATION PLACEHOLDER</a:t>
            </a:r>
          </a:p>
        </p:txBody>
      </p:sp>
    </p:spTree>
    <p:extLst>
      <p:ext uri="{BB962C8B-B14F-4D97-AF65-F5344CB8AC3E}">
        <p14:creationId xmlns:p14="http://schemas.microsoft.com/office/powerpoint/2010/main" val="386652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06600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2226DE7-279E-4518-9DD1-E2D748A3556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44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3191773"/>
            <a:ext cx="9144000" cy="577209"/>
          </a:xfrm>
        </p:spPr>
        <p:txBody>
          <a:bodyPr anchor="b">
            <a:spAutoFit/>
          </a:bodyPr>
          <a:lstStyle>
            <a:lvl1pPr algn="ctr">
              <a:defRPr sz="4400" cap="all" spc="550" baseline="0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cxnSp>
        <p:nvCxnSpPr>
          <p:cNvPr id="12" name="Gerader Verbinder 46">
            <a:extLst>
              <a:ext uri="{FF2B5EF4-FFF2-40B4-BE49-F238E27FC236}">
                <a16:creationId xmlns:a16="http://schemas.microsoft.com/office/drawing/2014/main" id="{FCF7C122-5F7A-1E4E-BE7D-554BFC2BD75C}"/>
              </a:ext>
            </a:extLst>
          </p:cNvPr>
          <p:cNvCxnSpPr/>
          <p:nvPr userDrawn="1"/>
        </p:nvCxnSpPr>
        <p:spPr>
          <a:xfrm>
            <a:off x="5808089" y="4162696"/>
            <a:ext cx="5758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E3EAA5D-6057-CC4B-AD76-0FEF977DF9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4134" y="740822"/>
            <a:ext cx="864000" cy="864000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54C5872-CE46-2E40-9B8B-BD2D59E43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036" y="4803342"/>
            <a:ext cx="8007928" cy="748923"/>
          </a:xfrm>
        </p:spPr>
        <p:txBody>
          <a:bodyPr/>
          <a:lstStyle>
            <a:lvl1pPr marL="0" indent="0" algn="ctr">
              <a:spcBef>
                <a:spcPts val="80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PRESENTATION SUBTITLE, IF NEEDED</a:t>
            </a:r>
          </a:p>
          <a:p>
            <a:pPr lvl="0"/>
            <a:r>
              <a:rPr lang="en-GB" noProof="0" dirty="0"/>
              <a:t>Speaker Name</a:t>
            </a:r>
            <a:br>
              <a:rPr lang="en-GB" noProof="0" dirty="0"/>
            </a:br>
            <a:r>
              <a:rPr lang="en-GB" noProof="0" dirty="0"/>
              <a:t>Location or Date</a:t>
            </a:r>
          </a:p>
        </p:txBody>
      </p:sp>
    </p:spTree>
    <p:extLst>
      <p:ext uri="{BB962C8B-B14F-4D97-AF65-F5344CB8AC3E}">
        <p14:creationId xmlns:p14="http://schemas.microsoft.com/office/powerpoint/2010/main" val="565973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CHAN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07689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5D231C3-9B93-4146-9B02-93F6A62B160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6000" b="1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5187" y="734449"/>
            <a:ext cx="11038962" cy="1046440"/>
          </a:xfrm>
        </p:spPr>
        <p:txBody>
          <a:bodyPr vert="horz" anchor="t"/>
          <a:lstStyle>
            <a:lvl1pPr>
              <a:defRPr sz="8000" b="1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SPEAKER CHANGE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360E12D-0E08-4FC8-8E11-D0EAAAD96F20}"/>
              </a:ext>
            </a:extLst>
          </p:cNvPr>
          <p:cNvSpPr txBox="1">
            <a:spLocks/>
          </p:cNvSpPr>
          <p:nvPr userDrawn="1"/>
        </p:nvSpPr>
        <p:spPr>
          <a:xfrm>
            <a:off x="575187" y="271264"/>
            <a:ext cx="11038962" cy="23544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GB" sz="1800" dirty="0">
                <a:solidFill>
                  <a:srgbClr val="FFFF00"/>
                </a:solidFill>
              </a:rPr>
              <a:t>SPEAKER CHANGE</a:t>
            </a:r>
          </a:p>
        </p:txBody>
      </p:sp>
    </p:spTree>
    <p:extLst>
      <p:ext uri="{BB962C8B-B14F-4D97-AF65-F5344CB8AC3E}">
        <p14:creationId xmlns:p14="http://schemas.microsoft.com/office/powerpoint/2010/main" val="3790372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aim with Small Foot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7122A76-334C-47B9-997E-EFE92C343A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4223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30" imgH="230" progId="TCLayout.ActiveDocument.1">
                  <p:embed/>
                </p:oleObj>
              </mc:Choice>
              <mc:Fallback>
                <p:oleObj name="think-cell Slide" r:id="rId3" imgW="230" imgH="23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7122A76-334C-47B9-997E-EFE92C343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87F00C-E481-42DA-BC6B-E0A660D99C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2" y="2863954"/>
            <a:ext cx="10261598" cy="251288"/>
          </a:xfrm>
        </p:spPr>
        <p:txBody>
          <a:bodyPr anchor="ctr">
            <a:noAutofit/>
          </a:bodyPr>
          <a:lstStyle>
            <a:lvl1pPr marL="0" indent="0" algn="ctr">
              <a:buNone/>
              <a:defRPr sz="2948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  <a:latin typeface="+mj-lt"/>
              </a:defRPr>
            </a:lvl2pPr>
            <a:lvl3pPr algn="ctr">
              <a:defRPr>
                <a:solidFill>
                  <a:schemeClr val="bg1"/>
                </a:solidFill>
                <a:latin typeface="+mj-lt"/>
              </a:defRPr>
            </a:lvl3pPr>
            <a:lvl4pPr algn="ctr">
              <a:defRPr>
                <a:solidFill>
                  <a:schemeClr val="bg1"/>
                </a:solidFill>
                <a:latin typeface="+mj-lt"/>
              </a:defRPr>
            </a:lvl4pPr>
            <a:lvl5pPr algn="ctr"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 dirty="0"/>
              <a:t>Claim text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68FCA58-063A-4DE1-9925-FFA552C2CFE2}"/>
              </a:ext>
            </a:extLst>
          </p:cNvPr>
          <p:cNvSpPr/>
          <p:nvPr userDrawn="1"/>
        </p:nvSpPr>
        <p:spPr>
          <a:xfrm>
            <a:off x="5280317" y="6355685"/>
            <a:ext cx="1495922" cy="287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35" spc="45" dirty="0">
                <a:solidFill>
                  <a:schemeClr val="bg1"/>
                </a:solidFill>
              </a:rPr>
              <a:t>VENTURE CAPITAL FOR </a:t>
            </a:r>
            <a:br>
              <a:rPr lang="en-GB" sz="635" spc="45" dirty="0">
                <a:solidFill>
                  <a:schemeClr val="bg1"/>
                </a:solidFill>
              </a:rPr>
            </a:br>
            <a:r>
              <a:rPr lang="en-GB" sz="635" spc="45" dirty="0">
                <a:solidFill>
                  <a:schemeClr val="bg1"/>
                </a:solidFill>
              </a:rPr>
              <a:t>THE WORLD'S TECH ENTREPRENEURS</a:t>
            </a:r>
          </a:p>
        </p:txBody>
      </p:sp>
    </p:spTree>
    <p:extLst>
      <p:ext uri="{BB962C8B-B14F-4D97-AF65-F5344CB8AC3E}">
        <p14:creationId xmlns:p14="http://schemas.microsoft.com/office/powerpoint/2010/main" val="112471032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1825625"/>
            <a:ext cx="5181600" cy="13644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82"/>
          <p:cNvSpPr txBox="1">
            <a:spLocks noGrp="1"/>
          </p:cNvSpPr>
          <p:nvPr>
            <p:ph type="body" sz="quarter" idx="13"/>
          </p:nvPr>
        </p:nvSpPr>
        <p:spPr>
          <a:xfrm>
            <a:off x="6172200" y="1825624"/>
            <a:ext cx="5181600" cy="136447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37366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LOGO">
  <p:cSld name="1_Title Only LOG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75187" y="807275"/>
            <a:ext cx="11038963" cy="36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B Garamond"/>
              <a:buNone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351851" y="6192001"/>
            <a:ext cx="8640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254149" y="6181200"/>
            <a:ext cx="360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2805" y="5921059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393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s">
  <p:cSld name="1_Title and Subtitle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>
            <a:spLocks noGrp="1"/>
          </p:cNvSpPr>
          <p:nvPr>
            <p:ph type="sldNum" idx="12"/>
          </p:nvPr>
        </p:nvSpPr>
        <p:spPr>
          <a:xfrm>
            <a:off x="11254148" y="6181200"/>
            <a:ext cx="360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1"/>
          </p:nvPr>
        </p:nvSpPr>
        <p:spPr>
          <a:xfrm>
            <a:off x="575187" y="2253427"/>
            <a:ext cx="11038962" cy="127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1pPr>
            <a:lvl2pPr marL="914400" lvl="1" indent="-30861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6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6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body" idx="2"/>
          </p:nvPr>
        </p:nvSpPr>
        <p:spPr>
          <a:xfrm>
            <a:off x="575186" y="1921520"/>
            <a:ext cx="230806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marR="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80"/>
              <a:buFont typeface="Noto Sans Symbol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8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3"/>
          </p:nvPr>
        </p:nvSpPr>
        <p:spPr>
          <a:xfrm>
            <a:off x="575186" y="1666252"/>
            <a:ext cx="41971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/>
            </a:lvl1pPr>
            <a:lvl2pPr marL="914400" marR="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80"/>
              <a:buFont typeface="Noto Sans Symbol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8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ftr" idx="11"/>
          </p:nvPr>
        </p:nvSpPr>
        <p:spPr>
          <a:xfrm>
            <a:off x="2415663" y="6192000"/>
            <a:ext cx="85761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title"/>
          </p:nvPr>
        </p:nvSpPr>
        <p:spPr>
          <a:xfrm>
            <a:off x="575187" y="807274"/>
            <a:ext cx="11038962" cy="36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Gerader Verbinder 46">
            <a:extLst>
              <a:ext uri="{FF2B5EF4-FFF2-40B4-BE49-F238E27FC236}">
                <a16:creationId xmlns:a16="http://schemas.microsoft.com/office/drawing/2014/main" id="{6C314B2C-28A6-A140-8772-8F02F0C8CE05}"/>
              </a:ext>
            </a:extLst>
          </p:cNvPr>
          <p:cNvCxnSpPr/>
          <p:nvPr userDrawn="1"/>
        </p:nvCxnSpPr>
        <p:spPr>
          <a:xfrm>
            <a:off x="575187" y="1471493"/>
            <a:ext cx="57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94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ey Visu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80852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F17930C-166D-4060-83D3-B6EDBEB3A32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44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C10F23-14D4-0848-8477-4D238D87C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7850" y="2919611"/>
            <a:ext cx="11036300" cy="627864"/>
          </a:xfrm>
        </p:spPr>
        <p:txBody>
          <a:bodyPr vert="horz" wrap="square" anchor="b">
            <a:spAutoFit/>
          </a:bodyPr>
          <a:lstStyle>
            <a:lvl1pPr algn="ctr">
              <a:defRPr sz="4800" b="0" cap="all" spc="600" baseline="0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cxnSp>
        <p:nvCxnSpPr>
          <p:cNvPr id="10" name="Gerader Verbinder 46">
            <a:extLst>
              <a:ext uri="{FF2B5EF4-FFF2-40B4-BE49-F238E27FC236}">
                <a16:creationId xmlns:a16="http://schemas.microsoft.com/office/drawing/2014/main" id="{67E0125B-BDD3-E340-AC98-C52C077AC63B}"/>
              </a:ext>
            </a:extLst>
          </p:cNvPr>
          <p:cNvCxnSpPr/>
          <p:nvPr userDrawn="1"/>
        </p:nvCxnSpPr>
        <p:spPr>
          <a:xfrm>
            <a:off x="5808089" y="4069773"/>
            <a:ext cx="57582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864162-EC7B-DC47-9C0A-160A1034F7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036" y="4648426"/>
            <a:ext cx="8007928" cy="656590"/>
          </a:xfrm>
        </p:spPr>
        <p:txBody>
          <a:bodyPr/>
          <a:lstStyle>
            <a:lvl1pPr marL="0" indent="0" algn="ctr">
              <a:spcBef>
                <a:spcPts val="8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Speaker Name</a:t>
            </a:r>
          </a:p>
          <a:p>
            <a:pPr lvl="0"/>
            <a:r>
              <a:rPr lang="en-GB" noProof="0" dirty="0"/>
              <a:t>Location or Date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5FECA0-C70B-A849-9D8A-6357503258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4134" y="740822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9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Natur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93631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1722093E-B431-4B4B-A0B4-8402E01301C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36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247900"/>
            <a:ext cx="9144000" cy="943143"/>
          </a:xfrm>
        </p:spPr>
        <p:txBody>
          <a:bodyPr anchor="b">
            <a:spAutoFit/>
          </a:bodyPr>
          <a:lstStyle>
            <a:lvl1pPr algn="ctr">
              <a:defRPr sz="3600" cap="all" spc="400" baseline="0">
                <a:solidFill>
                  <a:schemeClr val="accent6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DIVIDER SLIDE</a:t>
            </a:r>
            <a:br>
              <a:rPr lang="en-GB" noProof="0" dirty="0"/>
            </a:br>
            <a:r>
              <a:rPr lang="en-GB" noProof="0" dirty="0"/>
              <a:t>WITH SUBLINE</a:t>
            </a:r>
          </a:p>
        </p:txBody>
      </p:sp>
      <p:cxnSp>
        <p:nvCxnSpPr>
          <p:cNvPr id="7" name="Gerader Verbinder 46">
            <a:extLst>
              <a:ext uri="{FF2B5EF4-FFF2-40B4-BE49-F238E27FC236}">
                <a16:creationId xmlns:a16="http://schemas.microsoft.com/office/drawing/2014/main" id="{A1C56509-E12A-E84C-8E6F-2E4DB7EE7B59}"/>
              </a:ext>
            </a:extLst>
          </p:cNvPr>
          <p:cNvCxnSpPr/>
          <p:nvPr userDrawn="1"/>
        </p:nvCxnSpPr>
        <p:spPr>
          <a:xfrm>
            <a:off x="5808089" y="3536268"/>
            <a:ext cx="57582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tertitel 2">
            <a:extLst>
              <a:ext uri="{FF2B5EF4-FFF2-40B4-BE49-F238E27FC236}">
                <a16:creationId xmlns:a16="http://schemas.microsoft.com/office/drawing/2014/main" id="{828638BE-E364-434A-84F1-920B577FF6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5744"/>
            <a:ext cx="9144000" cy="246221"/>
          </a:xfrm>
        </p:spPr>
        <p:txBody>
          <a:bodyPr>
            <a:spAutoFit/>
          </a:bodyPr>
          <a:lstStyle>
            <a:lvl1pPr marL="0" indent="0" algn="ctr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+mj-lt"/>
                <a:sym typeface="Frutiger LT 47 LightCn" panose="020004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Subline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4EAE1FD-B8DA-4D37-8538-DB45B58E6B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3400" y="5709442"/>
            <a:ext cx="568800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2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024093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58" progId="TCLayout.ActiveDocument.1">
                  <p:embed/>
                </p:oleObj>
              </mc:Choice>
              <mc:Fallback>
                <p:oleObj name="think-cell Slide" r:id="rId3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3345226"/>
            <a:ext cx="9144000" cy="472245"/>
          </a:xfrm>
        </p:spPr>
        <p:txBody>
          <a:bodyPr anchor="b">
            <a:spAutoFit/>
          </a:bodyPr>
          <a:lstStyle>
            <a:lvl1pPr algn="ctr">
              <a:defRPr sz="3600" cap="all" spc="400" baseline="0">
                <a:solidFill>
                  <a:schemeClr val="accent6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NAME</a:t>
            </a:r>
          </a:p>
        </p:txBody>
      </p:sp>
      <p:cxnSp>
        <p:nvCxnSpPr>
          <p:cNvPr id="7" name="Gerader Verbinder 46">
            <a:extLst>
              <a:ext uri="{FF2B5EF4-FFF2-40B4-BE49-F238E27FC236}">
                <a16:creationId xmlns:a16="http://schemas.microsoft.com/office/drawing/2014/main" id="{A1C56509-E12A-E84C-8E6F-2E4DB7EE7B59}"/>
              </a:ext>
            </a:extLst>
          </p:cNvPr>
          <p:cNvCxnSpPr/>
          <p:nvPr userDrawn="1"/>
        </p:nvCxnSpPr>
        <p:spPr>
          <a:xfrm>
            <a:off x="5808089" y="4162696"/>
            <a:ext cx="57582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tertitel 2">
            <a:extLst>
              <a:ext uri="{FF2B5EF4-FFF2-40B4-BE49-F238E27FC236}">
                <a16:creationId xmlns:a16="http://schemas.microsoft.com/office/drawing/2014/main" id="{828638BE-E364-434A-84F1-920B577FF6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02172"/>
            <a:ext cx="9144000" cy="246221"/>
          </a:xfrm>
        </p:spPr>
        <p:txBody>
          <a:bodyPr>
            <a:spAutoFit/>
          </a:bodyPr>
          <a:lstStyle>
            <a:lvl1pPr marL="0" indent="0" algn="ctr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+mj-lt"/>
                <a:sym typeface="Frutiger LT 47 LightCn" panose="020004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Function / Job Title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49D2DF5-4DF3-4DA8-821D-0452C152E9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000" y="769937"/>
            <a:ext cx="2160000" cy="2160000"/>
          </a:xfrm>
          <a:prstGeom prst="ellipse">
            <a:avLst/>
          </a:pr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A13E386-A995-6B49-B04C-73E09AB811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3400" y="5709442"/>
            <a:ext cx="568800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1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00902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3592622-4E58-43F8-A573-6CFEBC049B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GB" sz="36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247900"/>
            <a:ext cx="9144000" cy="943143"/>
          </a:xfrm>
        </p:spPr>
        <p:txBody>
          <a:bodyPr anchor="b">
            <a:spAutoFit/>
          </a:bodyPr>
          <a:lstStyle>
            <a:lvl1pPr algn="ctr">
              <a:defRPr sz="36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DIVIDER SLIDE</a:t>
            </a:r>
            <a:br>
              <a:rPr lang="en-GB" noProof="0" dirty="0"/>
            </a:br>
            <a:r>
              <a:rPr lang="en-GB" noProof="0" dirty="0"/>
              <a:t>WITH SUBLINE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975744"/>
            <a:ext cx="9144000" cy="246221"/>
          </a:xfrm>
        </p:spPr>
        <p:txBody>
          <a:bodyPr>
            <a:spAutoFit/>
          </a:bodyPr>
          <a:lstStyle>
            <a:lvl1pPr marL="0" indent="0" algn="ctr">
              <a:spcBef>
                <a:spcPts val="800"/>
              </a:spcBef>
              <a:buNone/>
              <a:defRPr sz="1600">
                <a:solidFill>
                  <a:schemeClr val="bg1"/>
                </a:solidFill>
                <a:latin typeface="+mj-lt"/>
                <a:sym typeface="Frutiger LT 47 LightCn" panose="020004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Subline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7C96469-26AD-4A97-90A5-A141B17622AD}"/>
              </a:ext>
            </a:extLst>
          </p:cNvPr>
          <p:cNvCxnSpPr/>
          <p:nvPr userDrawn="1"/>
        </p:nvCxnSpPr>
        <p:spPr>
          <a:xfrm>
            <a:off x="5808000" y="3520608"/>
            <a:ext cx="57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95C7EDB-F41F-466F-BCFC-EB983EDC9C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3400" y="5709442"/>
            <a:ext cx="568800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1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Key Visua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77836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BF7B83BB-E998-4F64-BA12-7906EB19B3E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36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3912FD-651A-5547-98DC-9F94FE967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2247900"/>
            <a:ext cx="9144000" cy="943143"/>
          </a:xfrm>
        </p:spPr>
        <p:txBody>
          <a:bodyPr anchor="b">
            <a:spAutoFit/>
          </a:bodyPr>
          <a:lstStyle>
            <a:lvl1pPr algn="ctr">
              <a:defRPr sz="36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DIVIDER SLIDE</a:t>
            </a:r>
            <a:br>
              <a:rPr lang="en-GB" noProof="0" dirty="0"/>
            </a:br>
            <a:r>
              <a:rPr lang="en-GB" noProof="0" dirty="0"/>
              <a:t>WITH SUBLINE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7C96469-26AD-4A97-90A5-A141B17622AD}"/>
              </a:ext>
            </a:extLst>
          </p:cNvPr>
          <p:cNvCxnSpPr/>
          <p:nvPr userDrawn="1"/>
        </p:nvCxnSpPr>
        <p:spPr>
          <a:xfrm>
            <a:off x="5808000" y="3520608"/>
            <a:ext cx="57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ntertitel 2">
            <a:extLst>
              <a:ext uri="{FF2B5EF4-FFF2-40B4-BE49-F238E27FC236}">
                <a16:creationId xmlns:a16="http://schemas.microsoft.com/office/drawing/2014/main" id="{8165B54B-B954-3B47-87DA-55ECB2AB7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5744"/>
            <a:ext cx="9144000" cy="246221"/>
          </a:xfrm>
        </p:spPr>
        <p:txBody>
          <a:bodyPr>
            <a:spAutoFit/>
          </a:bodyPr>
          <a:lstStyle>
            <a:lvl1pPr marL="0" indent="0" algn="ctr">
              <a:spcBef>
                <a:spcPts val="800"/>
              </a:spcBef>
              <a:buNone/>
              <a:defRPr sz="1600">
                <a:solidFill>
                  <a:schemeClr val="bg1"/>
                </a:solidFill>
                <a:latin typeface="+mj-lt"/>
                <a:sym typeface="Frutiger LT 47 LightCn" panose="020004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Subline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BFCF57E-B462-6349-8DAE-198E5D8A8E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3400" y="5709442"/>
            <a:ext cx="568800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8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86016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CB5C08C-F96B-4A1F-82A5-357761FCC75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3600" b="0" i="0" baseline="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3192878"/>
            <a:ext cx="9144000" cy="472245"/>
          </a:xfrm>
        </p:spPr>
        <p:txBody>
          <a:bodyPr anchor="ctr">
            <a:spAutoFit/>
          </a:bodyPr>
          <a:lstStyle>
            <a:lvl1pPr algn="ctr">
              <a:defRPr sz="36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sym typeface="Frutiger LT 47 LightCn" panose="02000406030000020004" pitchFamily="2" charset="0"/>
              </a:defRPr>
            </a:lvl1pPr>
          </a:lstStyle>
          <a:p>
            <a:r>
              <a:rPr lang="en-GB" noProof="0" dirty="0"/>
              <a:t>KEY MESSAGE SLIDE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5EF3A6-1688-457F-B7F4-1E23012F7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0" y="6181200"/>
            <a:ext cx="360000" cy="138499"/>
          </a:xfrm>
        </p:spPr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03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40548525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359" imgH="358" progId="TCLayout.ActiveDocument.1">
                  <p:embed/>
                </p:oleObj>
              </mc:Choice>
              <mc:Fallback>
                <p:oleObj name="think-cell Slide" r:id="rId39" imgW="359" imgH="358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A2D896D-A054-E94B-A6EB-ED1E069FD014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2800" b="0" i="0" baseline="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75187" y="807274"/>
            <a:ext cx="11038962" cy="36728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75187" y="1668542"/>
            <a:ext cx="11038962" cy="12875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First text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15663" y="6192000"/>
            <a:ext cx="857618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  <a:sym typeface="Frutiger LT 47 LightCn" panose="02000406030000020004" pitchFamily="2" charset="0"/>
              </a:defRPr>
            </a:lvl1pPr>
          </a:lstStyle>
          <a:p>
            <a:r>
              <a:rPr lang="en-GB" dirty="0"/>
              <a:t>Footnote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54149" y="6181200"/>
            <a:ext cx="360000" cy="12311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  <a:sym typeface="Frutiger LT 47 LightCn" panose="02000406030000020004" pitchFamily="2" charset="0"/>
              </a:defRPr>
            </a:lvl1pPr>
          </a:lstStyle>
          <a:p>
            <a:fld id="{4CF20AC3-7F74-466D-A6A4-46DF17E001A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Gerader Verbinder 46">
            <a:extLst>
              <a:ext uri="{FF2B5EF4-FFF2-40B4-BE49-F238E27FC236}">
                <a16:creationId xmlns:a16="http://schemas.microsoft.com/office/drawing/2014/main" id="{F5974D69-72D6-154A-9465-EA6FEBD29434}"/>
              </a:ext>
            </a:extLst>
          </p:cNvPr>
          <p:cNvCxnSpPr/>
          <p:nvPr userDrawn="1"/>
        </p:nvCxnSpPr>
        <p:spPr>
          <a:xfrm>
            <a:off x="576890" y="1379828"/>
            <a:ext cx="5758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1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49" r:id="rId2"/>
    <p:sldLayoutId id="2147483671" r:id="rId3"/>
    <p:sldLayoutId id="2147483709" r:id="rId4"/>
    <p:sldLayoutId id="2147483669" r:id="rId5"/>
    <p:sldLayoutId id="2147483713" r:id="rId6"/>
    <p:sldLayoutId id="2147483667" r:id="rId7"/>
    <p:sldLayoutId id="2147483714" r:id="rId8"/>
    <p:sldLayoutId id="2147483680" r:id="rId9"/>
    <p:sldLayoutId id="2147483716" r:id="rId10"/>
    <p:sldLayoutId id="2147483712" r:id="rId11"/>
    <p:sldLayoutId id="2147483718" r:id="rId12"/>
    <p:sldLayoutId id="2147483650" r:id="rId13"/>
    <p:sldLayoutId id="2147483719" r:id="rId14"/>
    <p:sldLayoutId id="2147483677" r:id="rId15"/>
    <p:sldLayoutId id="2147483720" r:id="rId16"/>
    <p:sldLayoutId id="2147483678" r:id="rId17"/>
    <p:sldLayoutId id="2147483682" r:id="rId18"/>
    <p:sldLayoutId id="2147483683" r:id="rId19"/>
    <p:sldLayoutId id="2147483711" r:id="rId20"/>
    <p:sldLayoutId id="2147483756" r:id="rId21"/>
    <p:sldLayoutId id="2147483670" r:id="rId22"/>
    <p:sldLayoutId id="2147483715" r:id="rId23"/>
    <p:sldLayoutId id="2147483674" r:id="rId24"/>
    <p:sldLayoutId id="2147483675" r:id="rId25"/>
    <p:sldLayoutId id="2147483676" r:id="rId26"/>
    <p:sldLayoutId id="2147483685" r:id="rId27"/>
    <p:sldLayoutId id="2147483707" r:id="rId28"/>
    <p:sldLayoutId id="2147483686" r:id="rId29"/>
    <p:sldLayoutId id="2147483745" r:id="rId30"/>
    <p:sldLayoutId id="2147483759" r:id="rId31"/>
    <p:sldLayoutId id="2147483760" r:id="rId32"/>
    <p:sldLayoutId id="2147483762" r:id="rId33"/>
    <p:sldLayoutId id="2147483764" r:id="rId34"/>
    <p:sldLayoutId id="2147483765" r:id="rId3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cap="none" spc="0" baseline="0">
          <a:solidFill>
            <a:schemeClr val="tx1"/>
          </a:solidFill>
          <a:latin typeface="+mj-lt"/>
          <a:ea typeface="+mj-ea"/>
          <a:cs typeface="+mj-cs"/>
          <a:sym typeface="Frutiger LT 47 LightCn" panose="02000406030000020004" pitchFamily="2" charset="0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1000"/>
        </a:spcBef>
        <a:buFont typeface="Frutiger LT 47 LightCn" panose="02000406030000020004" pitchFamily="2" charset="0"/>
        <a:buChar char="–"/>
        <a:defRPr sz="1400" b="0" kern="1200">
          <a:solidFill>
            <a:schemeClr val="tx2"/>
          </a:solidFill>
          <a:latin typeface="+mn-lt"/>
          <a:ea typeface="+mn-ea"/>
          <a:cs typeface="+mn-cs"/>
          <a:sym typeface="Frutiger LT 47 LightCn" panose="02000406030000020004" pitchFamily="2" charset="0"/>
        </a:defRPr>
      </a:lvl1pPr>
      <a:lvl2pPr marL="360363" indent="-166688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anose="05000000000000000000" pitchFamily="2" charset="2"/>
        <a:buChar char="§"/>
        <a:defRPr sz="1400" b="0" kern="1200">
          <a:solidFill>
            <a:schemeClr val="tx2"/>
          </a:solidFill>
          <a:latin typeface="+mn-lt"/>
          <a:ea typeface="+mn-ea"/>
          <a:cs typeface="+mn-cs"/>
          <a:sym typeface="Frutiger LT 47 LightCn" panose="02000406030000020004" pitchFamily="2" charset="0"/>
        </a:defRPr>
      </a:lvl2pPr>
      <a:lvl3pPr marL="538163" indent="-177800" algn="l" defTabSz="914400" rtl="0" eaLnBrk="1" latinLnBrk="0" hangingPunct="1">
        <a:lnSpc>
          <a:spcPct val="100000"/>
        </a:lnSpc>
        <a:spcBef>
          <a:spcPts val="500"/>
        </a:spcBef>
        <a:buFont typeface="Frutiger LT 47 LightCn" panose="02000406030000020004" pitchFamily="2" charset="0"/>
        <a:buChar char="–"/>
        <a:defRPr sz="1400" b="0" kern="1200">
          <a:solidFill>
            <a:schemeClr val="tx2"/>
          </a:solidFill>
          <a:latin typeface="+mn-lt"/>
          <a:ea typeface="+mn-ea"/>
          <a:cs typeface="+mn-cs"/>
          <a:sym typeface="Frutiger LT 47 LightCn" panose="02000406030000020004" pitchFamily="2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Wingdings" panose="05000000000000000000" pitchFamily="2" charset="2"/>
        <a:buNone/>
        <a:defRPr sz="1400" b="0" kern="1200" spc="150" baseline="0">
          <a:solidFill>
            <a:schemeClr val="tx2"/>
          </a:solidFill>
          <a:latin typeface="+mn-lt"/>
          <a:ea typeface="+mn-ea"/>
          <a:cs typeface="+mn-cs"/>
          <a:sym typeface="Frutiger LT 47 LightCn" panose="02000406030000020004" pitchFamily="2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buFont typeface="Frutiger LT 47 LightCn" panose="02000406030000020004" pitchFamily="2" charset="0"/>
        <a:buNone/>
        <a:defRPr sz="1000" b="0" kern="1200" spc="150" baseline="0">
          <a:solidFill>
            <a:schemeClr val="tx2"/>
          </a:solidFill>
          <a:latin typeface="+mj-lt"/>
          <a:ea typeface="+mn-ea"/>
          <a:cs typeface="+mn-cs"/>
          <a:sym typeface="Frutiger LT 47 LightCn" panose="0200040603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7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16" userDrawn="1">
          <p15:clr>
            <a:srgbClr val="F26B43"/>
          </p15:clr>
        </p15:guide>
        <p15:guide id="5" orient="horz" pos="678" userDrawn="1">
          <p15:clr>
            <a:srgbClr val="F26B43"/>
          </p15:clr>
        </p15:guide>
        <p15:guide id="7" orient="horz" pos="1049" userDrawn="1">
          <p15:clr>
            <a:srgbClr val="F26B43"/>
          </p15:clr>
        </p15:guide>
        <p15:guide id="8" orient="horz" pos="3589" userDrawn="1">
          <p15:clr>
            <a:srgbClr val="A4A3A4"/>
          </p15:clr>
        </p15:guide>
        <p15:guide id="9" orient="horz" pos="1416" userDrawn="1">
          <p15:clr>
            <a:srgbClr val="A4A3A4"/>
          </p15:clr>
        </p15:guide>
        <p15:guide id="11" orient="horz" pos="37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4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1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5.png"/><Relationship Id="rId21" Type="http://schemas.openxmlformats.org/officeDocument/2006/relationships/image" Target="../media/image205.png"/><Relationship Id="rId34" Type="http://schemas.microsoft.com/office/2007/relationships/hdphoto" Target="../media/hdphoto14.wdp"/><Relationship Id="rId7" Type="http://schemas.openxmlformats.org/officeDocument/2006/relationships/image" Target="../media/image198.png"/><Relationship Id="rId12" Type="http://schemas.microsoft.com/office/2007/relationships/hdphoto" Target="../media/hdphoto3.wdp"/><Relationship Id="rId17" Type="http://schemas.openxmlformats.org/officeDocument/2006/relationships/image" Target="../media/image203.png"/><Relationship Id="rId25" Type="http://schemas.openxmlformats.org/officeDocument/2006/relationships/image" Target="../media/image207.png"/><Relationship Id="rId33" Type="http://schemas.openxmlformats.org/officeDocument/2006/relationships/image" Target="../media/image211.png"/><Relationship Id="rId38" Type="http://schemas.microsoft.com/office/2007/relationships/hdphoto" Target="../media/hdphoto15.wdp"/><Relationship Id="rId2" Type="http://schemas.openxmlformats.org/officeDocument/2006/relationships/tags" Target="../tags/tag100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09.png"/><Relationship Id="rId1" Type="http://schemas.openxmlformats.org/officeDocument/2006/relationships/tags" Target="../tags/tag99.xml"/><Relationship Id="rId6" Type="http://schemas.openxmlformats.org/officeDocument/2006/relationships/image" Target="../media/image197.emf"/><Relationship Id="rId11" Type="http://schemas.openxmlformats.org/officeDocument/2006/relationships/image" Target="../media/image200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14.png"/><Relationship Id="rId40" Type="http://schemas.openxmlformats.org/officeDocument/2006/relationships/image" Target="../media/image216.svg"/><Relationship Id="rId5" Type="http://schemas.openxmlformats.org/officeDocument/2006/relationships/oleObject" Target="../embeddings/oleObject43.bin"/><Relationship Id="rId15" Type="http://schemas.openxmlformats.org/officeDocument/2006/relationships/image" Target="../media/image202.png"/><Relationship Id="rId23" Type="http://schemas.openxmlformats.org/officeDocument/2006/relationships/image" Target="../media/image206.png"/><Relationship Id="rId28" Type="http://schemas.microsoft.com/office/2007/relationships/hdphoto" Target="../media/hdphoto11.wdp"/><Relationship Id="rId36" Type="http://schemas.openxmlformats.org/officeDocument/2006/relationships/image" Target="../media/image213.png"/><Relationship Id="rId10" Type="http://schemas.microsoft.com/office/2007/relationships/hdphoto" Target="../media/hdphoto2.wdp"/><Relationship Id="rId19" Type="http://schemas.openxmlformats.org/officeDocument/2006/relationships/image" Target="../media/image204.png"/><Relationship Id="rId31" Type="http://schemas.openxmlformats.org/officeDocument/2006/relationships/image" Target="../media/image2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9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08.png"/><Relationship Id="rId30" Type="http://schemas.microsoft.com/office/2007/relationships/hdphoto" Target="../media/hdphoto12.wdp"/><Relationship Id="rId35" Type="http://schemas.openxmlformats.org/officeDocument/2006/relationships/image" Target="../media/image212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21.png"/><Relationship Id="rId18" Type="http://schemas.microsoft.com/office/2007/relationships/hdphoto" Target="../media/hdphoto21.wdp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25.png"/><Relationship Id="rId7" Type="http://schemas.openxmlformats.org/officeDocument/2006/relationships/image" Target="../media/image218.png"/><Relationship Id="rId12" Type="http://schemas.microsoft.com/office/2007/relationships/hdphoto" Target="../media/hdphoto18.wdp"/><Relationship Id="rId17" Type="http://schemas.openxmlformats.org/officeDocument/2006/relationships/image" Target="../media/image223.png"/><Relationship Id="rId2" Type="http://schemas.openxmlformats.org/officeDocument/2006/relationships/slideLayout" Target="../slideLayouts/slideLayout35.xml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tags" Target="../tags/tag101.xml"/><Relationship Id="rId6" Type="http://schemas.openxmlformats.org/officeDocument/2006/relationships/image" Target="../media/image1.emf"/><Relationship Id="rId11" Type="http://schemas.openxmlformats.org/officeDocument/2006/relationships/image" Target="../media/image220.png"/><Relationship Id="rId5" Type="http://schemas.openxmlformats.org/officeDocument/2006/relationships/oleObject" Target="../embeddings/oleObject44.bin"/><Relationship Id="rId15" Type="http://schemas.openxmlformats.org/officeDocument/2006/relationships/image" Target="../media/image222.png"/><Relationship Id="rId10" Type="http://schemas.microsoft.com/office/2007/relationships/hdphoto" Target="../media/hdphoto17.wdp"/><Relationship Id="rId19" Type="http://schemas.openxmlformats.org/officeDocument/2006/relationships/image" Target="../media/image224.png"/><Relationship Id="rId4" Type="http://schemas.openxmlformats.org/officeDocument/2006/relationships/image" Target="../media/image217.jpg"/><Relationship Id="rId9" Type="http://schemas.openxmlformats.org/officeDocument/2006/relationships/image" Target="../media/image219.png"/><Relationship Id="rId14" Type="http://schemas.microsoft.com/office/2007/relationships/hdphoto" Target="../media/hdphoto19.wdp"/><Relationship Id="rId22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microsoft.com/office/2007/relationships/hdphoto" Target="../media/hdphoto18.wdp"/><Relationship Id="rId18" Type="http://schemas.openxmlformats.org/officeDocument/2006/relationships/image" Target="../media/image223.png"/><Relationship Id="rId26" Type="http://schemas.openxmlformats.org/officeDocument/2006/relationships/image" Target="../media/image228.png"/><Relationship Id="rId3" Type="http://schemas.openxmlformats.org/officeDocument/2006/relationships/notesSlide" Target="../notesSlides/notesSlide7.xml"/><Relationship Id="rId21" Type="http://schemas.microsoft.com/office/2007/relationships/hdphoto" Target="../media/hdphoto22.wdp"/><Relationship Id="rId7" Type="http://schemas.openxmlformats.org/officeDocument/2006/relationships/image" Target="../media/image1.emf"/><Relationship Id="rId12" Type="http://schemas.openxmlformats.org/officeDocument/2006/relationships/image" Target="../media/image220.png"/><Relationship Id="rId17" Type="http://schemas.microsoft.com/office/2007/relationships/hdphoto" Target="../media/hdphoto20.wdp"/><Relationship Id="rId25" Type="http://schemas.microsoft.com/office/2007/relationships/hdphoto" Target="../media/hdphoto24.wdp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22.png"/><Relationship Id="rId20" Type="http://schemas.openxmlformats.org/officeDocument/2006/relationships/image" Target="../media/image224.png"/><Relationship Id="rId29" Type="http://schemas.microsoft.com/office/2007/relationships/hdphoto" Target="../media/hdphoto26.wdp"/><Relationship Id="rId1" Type="http://schemas.openxmlformats.org/officeDocument/2006/relationships/tags" Target="../tags/tag102.xml"/><Relationship Id="rId6" Type="http://schemas.openxmlformats.org/officeDocument/2006/relationships/oleObject" Target="../embeddings/oleObject45.bin"/><Relationship Id="rId11" Type="http://schemas.microsoft.com/office/2007/relationships/hdphoto" Target="../media/hdphoto17.wdp"/><Relationship Id="rId24" Type="http://schemas.openxmlformats.org/officeDocument/2006/relationships/image" Target="../media/image227.png"/><Relationship Id="rId5" Type="http://schemas.openxmlformats.org/officeDocument/2006/relationships/image" Target="../media/image217.jpg"/><Relationship Id="rId15" Type="http://schemas.microsoft.com/office/2007/relationships/hdphoto" Target="../media/hdphoto19.wdp"/><Relationship Id="rId23" Type="http://schemas.microsoft.com/office/2007/relationships/hdphoto" Target="../media/hdphoto23.wdp"/><Relationship Id="rId28" Type="http://schemas.openxmlformats.org/officeDocument/2006/relationships/image" Target="../media/image229.png"/><Relationship Id="rId10" Type="http://schemas.openxmlformats.org/officeDocument/2006/relationships/image" Target="../media/image219.png"/><Relationship Id="rId19" Type="http://schemas.microsoft.com/office/2007/relationships/hdphoto" Target="../media/hdphoto21.wdp"/><Relationship Id="rId4" Type="http://schemas.openxmlformats.org/officeDocument/2006/relationships/image" Target="../media/image226.jpg"/><Relationship Id="rId9" Type="http://schemas.microsoft.com/office/2007/relationships/hdphoto" Target="../media/hdphoto16.wdp"/><Relationship Id="rId14" Type="http://schemas.openxmlformats.org/officeDocument/2006/relationships/image" Target="../media/image221.png"/><Relationship Id="rId22" Type="http://schemas.openxmlformats.org/officeDocument/2006/relationships/image" Target="../media/image225.png"/><Relationship Id="rId27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0.png"/><Relationship Id="rId18" Type="http://schemas.microsoft.com/office/2007/relationships/hdphoto" Target="../media/hdphoto20.wdp"/><Relationship Id="rId26" Type="http://schemas.microsoft.com/office/2007/relationships/hdphoto" Target="../media/hdphoto27.wdp"/><Relationship Id="rId39" Type="http://schemas.openxmlformats.org/officeDocument/2006/relationships/image" Target="../media/image228.png"/><Relationship Id="rId21" Type="http://schemas.openxmlformats.org/officeDocument/2006/relationships/image" Target="../media/image224.png"/><Relationship Id="rId34" Type="http://schemas.microsoft.com/office/2007/relationships/hdphoto" Target="../media/hdphoto31.wdp"/><Relationship Id="rId42" Type="http://schemas.microsoft.com/office/2007/relationships/hdphoto" Target="../media/hdphoto33.wdp"/><Relationship Id="rId47" Type="http://schemas.openxmlformats.org/officeDocument/2006/relationships/image" Target="../media/image239.png"/><Relationship Id="rId50" Type="http://schemas.microsoft.com/office/2007/relationships/hdphoto" Target="../media/hdphoto37.wdp"/><Relationship Id="rId55" Type="http://schemas.openxmlformats.org/officeDocument/2006/relationships/image" Target="../media/image243.png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35.xml"/><Relationship Id="rId16" Type="http://schemas.microsoft.com/office/2007/relationships/hdphoto" Target="../media/hdphoto19.wdp"/><Relationship Id="rId29" Type="http://schemas.openxmlformats.org/officeDocument/2006/relationships/image" Target="../media/image233.png"/><Relationship Id="rId11" Type="http://schemas.openxmlformats.org/officeDocument/2006/relationships/image" Target="../media/image219.png"/><Relationship Id="rId24" Type="http://schemas.microsoft.com/office/2007/relationships/hdphoto" Target="../media/hdphoto23.wdp"/><Relationship Id="rId32" Type="http://schemas.microsoft.com/office/2007/relationships/hdphoto" Target="../media/hdphoto30.wdp"/><Relationship Id="rId37" Type="http://schemas.openxmlformats.org/officeDocument/2006/relationships/image" Target="../media/image227.png"/><Relationship Id="rId40" Type="http://schemas.microsoft.com/office/2007/relationships/hdphoto" Target="../media/hdphoto25.wdp"/><Relationship Id="rId45" Type="http://schemas.openxmlformats.org/officeDocument/2006/relationships/image" Target="../media/image238.png"/><Relationship Id="rId53" Type="http://schemas.openxmlformats.org/officeDocument/2006/relationships/image" Target="../media/image242.png"/><Relationship Id="rId58" Type="http://schemas.microsoft.com/office/2007/relationships/hdphoto" Target="../media/hdphoto41.wdp"/><Relationship Id="rId5" Type="http://schemas.openxmlformats.org/officeDocument/2006/relationships/image" Target="../media/image230.jpg"/><Relationship Id="rId19" Type="http://schemas.openxmlformats.org/officeDocument/2006/relationships/image" Target="../media/image223.png"/><Relationship Id="rId4" Type="http://schemas.openxmlformats.org/officeDocument/2006/relationships/image" Target="../media/image226.jpg"/><Relationship Id="rId9" Type="http://schemas.openxmlformats.org/officeDocument/2006/relationships/image" Target="../media/image218.png"/><Relationship Id="rId14" Type="http://schemas.microsoft.com/office/2007/relationships/hdphoto" Target="../media/hdphoto18.wdp"/><Relationship Id="rId22" Type="http://schemas.microsoft.com/office/2007/relationships/hdphoto" Target="../media/hdphoto22.wdp"/><Relationship Id="rId27" Type="http://schemas.openxmlformats.org/officeDocument/2006/relationships/image" Target="../media/image232.png"/><Relationship Id="rId30" Type="http://schemas.microsoft.com/office/2007/relationships/hdphoto" Target="../media/hdphoto29.wdp"/><Relationship Id="rId35" Type="http://schemas.openxmlformats.org/officeDocument/2006/relationships/image" Target="../media/image236.png"/><Relationship Id="rId43" Type="http://schemas.openxmlformats.org/officeDocument/2006/relationships/image" Target="../media/image237.png"/><Relationship Id="rId48" Type="http://schemas.microsoft.com/office/2007/relationships/hdphoto" Target="../media/hdphoto36.wdp"/><Relationship Id="rId56" Type="http://schemas.microsoft.com/office/2007/relationships/hdphoto" Target="../media/hdphoto40.wdp"/><Relationship Id="rId8" Type="http://schemas.openxmlformats.org/officeDocument/2006/relationships/image" Target="../media/image1.emf"/><Relationship Id="rId51" Type="http://schemas.openxmlformats.org/officeDocument/2006/relationships/image" Target="../media/image241.png"/><Relationship Id="rId3" Type="http://schemas.openxmlformats.org/officeDocument/2006/relationships/notesSlide" Target="../notesSlides/notesSlide8.xml"/><Relationship Id="rId12" Type="http://schemas.microsoft.com/office/2007/relationships/hdphoto" Target="../media/hdphoto17.wdp"/><Relationship Id="rId17" Type="http://schemas.openxmlformats.org/officeDocument/2006/relationships/image" Target="../media/image222.png"/><Relationship Id="rId25" Type="http://schemas.openxmlformats.org/officeDocument/2006/relationships/image" Target="../media/image231.png"/><Relationship Id="rId33" Type="http://schemas.openxmlformats.org/officeDocument/2006/relationships/image" Target="../media/image235.png"/><Relationship Id="rId38" Type="http://schemas.microsoft.com/office/2007/relationships/hdphoto" Target="../media/hdphoto24.wdp"/><Relationship Id="rId46" Type="http://schemas.microsoft.com/office/2007/relationships/hdphoto" Target="../media/hdphoto35.wdp"/><Relationship Id="rId20" Type="http://schemas.microsoft.com/office/2007/relationships/hdphoto" Target="../media/hdphoto21.wdp"/><Relationship Id="rId41" Type="http://schemas.openxmlformats.org/officeDocument/2006/relationships/image" Target="../media/image229.png"/><Relationship Id="rId54" Type="http://schemas.microsoft.com/office/2007/relationships/hdphoto" Target="../media/hdphoto39.wdp"/><Relationship Id="rId1" Type="http://schemas.openxmlformats.org/officeDocument/2006/relationships/tags" Target="../tags/tag103.xml"/><Relationship Id="rId6" Type="http://schemas.openxmlformats.org/officeDocument/2006/relationships/image" Target="../media/image217.jpg"/><Relationship Id="rId15" Type="http://schemas.openxmlformats.org/officeDocument/2006/relationships/image" Target="../media/image221.png"/><Relationship Id="rId23" Type="http://schemas.openxmlformats.org/officeDocument/2006/relationships/image" Target="../media/image225.png"/><Relationship Id="rId28" Type="http://schemas.microsoft.com/office/2007/relationships/hdphoto" Target="../media/hdphoto28.wdp"/><Relationship Id="rId36" Type="http://schemas.microsoft.com/office/2007/relationships/hdphoto" Target="../media/hdphoto32.wdp"/><Relationship Id="rId49" Type="http://schemas.openxmlformats.org/officeDocument/2006/relationships/image" Target="../media/image240.png"/><Relationship Id="rId57" Type="http://schemas.openxmlformats.org/officeDocument/2006/relationships/image" Target="../media/image244.png"/><Relationship Id="rId10" Type="http://schemas.microsoft.com/office/2007/relationships/hdphoto" Target="../media/hdphoto16.wdp"/><Relationship Id="rId31" Type="http://schemas.openxmlformats.org/officeDocument/2006/relationships/image" Target="../media/image234.png"/><Relationship Id="rId44" Type="http://schemas.microsoft.com/office/2007/relationships/hdphoto" Target="../media/hdphoto34.wdp"/><Relationship Id="rId52" Type="http://schemas.microsoft.com/office/2007/relationships/hdphoto" Target="../media/hdphoto3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6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45.emf"/><Relationship Id="rId11" Type="http://schemas.openxmlformats.org/officeDocument/2006/relationships/image" Target="../media/image250.png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24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1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245.emf"/><Relationship Id="rId5" Type="http://schemas.openxmlformats.org/officeDocument/2006/relationships/oleObject" Target="../embeddings/oleObject48.bin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52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45.emf"/><Relationship Id="rId11" Type="http://schemas.openxmlformats.org/officeDocument/2006/relationships/image" Target="../media/image256.pn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2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chart" Target="../charts/chart5.xml"/><Relationship Id="rId3" Type="http://schemas.openxmlformats.org/officeDocument/2006/relationships/tags" Target="../tags/tag112.xml"/><Relationship Id="rId7" Type="http://schemas.openxmlformats.org/officeDocument/2006/relationships/slideLayout" Target="../slideLayouts/slideLayout16.xml"/><Relationship Id="rId12" Type="http://schemas.openxmlformats.org/officeDocument/2006/relationships/chart" Target="../charts/chart4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257.png"/><Relationship Id="rId5" Type="http://schemas.openxmlformats.org/officeDocument/2006/relationships/tags" Target="../tags/tag114.xml"/><Relationship Id="rId15" Type="http://schemas.openxmlformats.org/officeDocument/2006/relationships/image" Target="../media/image85.png"/><Relationship Id="rId10" Type="http://schemas.openxmlformats.org/officeDocument/2006/relationships/image" Target="../media/image1.emf"/><Relationship Id="rId4" Type="http://schemas.openxmlformats.org/officeDocument/2006/relationships/tags" Target="../tags/tag113.xml"/><Relationship Id="rId9" Type="http://schemas.openxmlformats.org/officeDocument/2006/relationships/oleObject" Target="../embeddings/oleObject50.bin"/><Relationship Id="rId1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svg"/><Relationship Id="rId13" Type="http://schemas.openxmlformats.org/officeDocument/2006/relationships/image" Target="../media/image26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8.png"/><Relationship Id="rId12" Type="http://schemas.openxmlformats.org/officeDocument/2006/relationships/image" Target="../media/image263.sv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97.emf"/><Relationship Id="rId11" Type="http://schemas.openxmlformats.org/officeDocument/2006/relationships/image" Target="../media/image262.png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261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60.png"/><Relationship Id="rId14" Type="http://schemas.openxmlformats.org/officeDocument/2006/relationships/image" Target="../media/image26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8.xml"/><Relationship Id="rId5" Type="http://schemas.openxmlformats.org/officeDocument/2006/relationships/image" Target="../media/image266.emf"/><Relationship Id="rId4" Type="http://schemas.openxmlformats.org/officeDocument/2006/relationships/oleObject" Target="../embeddings/oleObject5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1.xml"/><Relationship Id="rId4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7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sv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270.png"/><Relationship Id="rId12" Type="http://schemas.openxmlformats.org/officeDocument/2006/relationships/image" Target="../media/image275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1.xml"/><Relationship Id="rId6" Type="http://schemas.openxmlformats.org/officeDocument/2006/relationships/image" Target="../media/image269.sv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0" Type="http://schemas.openxmlformats.org/officeDocument/2006/relationships/image" Target="../media/image273.svg"/><Relationship Id="rId4" Type="http://schemas.openxmlformats.org/officeDocument/2006/relationships/image" Target="../media/image19.emf"/><Relationship Id="rId9" Type="http://schemas.openxmlformats.org/officeDocument/2006/relationships/image" Target="../media/image2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2.xml"/><Relationship Id="rId4" Type="http://schemas.openxmlformats.org/officeDocument/2006/relationships/image" Target="../media/image27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3.xml"/><Relationship Id="rId4" Type="http://schemas.openxmlformats.org/officeDocument/2006/relationships/image" Target="../media/image27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chart" Target="../charts/chart1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image" Target="../media/image20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18.emf"/><Relationship Id="rId5" Type="http://schemas.openxmlformats.org/officeDocument/2006/relationships/tags" Target="../tags/tag66.xml"/><Relationship Id="rId10" Type="http://schemas.openxmlformats.org/officeDocument/2006/relationships/oleObject" Target="../embeddings/oleObject36.bin"/><Relationship Id="rId4" Type="http://schemas.openxmlformats.org/officeDocument/2006/relationships/tags" Target="../tags/tag65.xml"/><Relationship Id="rId9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3.png"/><Relationship Id="rId21" Type="http://schemas.openxmlformats.org/officeDocument/2006/relationships/image" Target="../media/image37.png"/><Relationship Id="rId42" Type="http://schemas.openxmlformats.org/officeDocument/2006/relationships/image" Target="../media/image58.png"/><Relationship Id="rId63" Type="http://schemas.openxmlformats.org/officeDocument/2006/relationships/image" Target="../media/image79.png"/><Relationship Id="rId84" Type="http://schemas.openxmlformats.org/officeDocument/2006/relationships/image" Target="../media/image100.png"/><Relationship Id="rId138" Type="http://schemas.openxmlformats.org/officeDocument/2006/relationships/image" Target="../media/image154.png"/><Relationship Id="rId107" Type="http://schemas.openxmlformats.org/officeDocument/2006/relationships/image" Target="../media/image123.png"/><Relationship Id="rId11" Type="http://schemas.openxmlformats.org/officeDocument/2006/relationships/image" Target="../media/image27.png"/><Relationship Id="rId32" Type="http://schemas.openxmlformats.org/officeDocument/2006/relationships/image" Target="../media/image48.png"/><Relationship Id="rId53" Type="http://schemas.openxmlformats.org/officeDocument/2006/relationships/image" Target="../media/image69.png"/><Relationship Id="rId74" Type="http://schemas.openxmlformats.org/officeDocument/2006/relationships/image" Target="../media/image90.png"/><Relationship Id="rId128" Type="http://schemas.openxmlformats.org/officeDocument/2006/relationships/image" Target="../media/image144.png"/><Relationship Id="rId149" Type="http://schemas.openxmlformats.org/officeDocument/2006/relationships/image" Target="../media/image165.png"/><Relationship Id="rId5" Type="http://schemas.openxmlformats.org/officeDocument/2006/relationships/image" Target="../media/image21.png"/><Relationship Id="rId95" Type="http://schemas.openxmlformats.org/officeDocument/2006/relationships/image" Target="../media/image111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64" Type="http://schemas.openxmlformats.org/officeDocument/2006/relationships/image" Target="../media/image80.png"/><Relationship Id="rId69" Type="http://schemas.openxmlformats.org/officeDocument/2006/relationships/image" Target="../media/image85.png"/><Relationship Id="rId113" Type="http://schemas.openxmlformats.org/officeDocument/2006/relationships/image" Target="../media/image129.png"/><Relationship Id="rId118" Type="http://schemas.openxmlformats.org/officeDocument/2006/relationships/image" Target="../media/image134.png"/><Relationship Id="rId134" Type="http://schemas.openxmlformats.org/officeDocument/2006/relationships/image" Target="../media/image150.png"/><Relationship Id="rId139" Type="http://schemas.openxmlformats.org/officeDocument/2006/relationships/image" Target="../media/image155.png"/><Relationship Id="rId80" Type="http://schemas.openxmlformats.org/officeDocument/2006/relationships/image" Target="../media/image96.png"/><Relationship Id="rId85" Type="http://schemas.openxmlformats.org/officeDocument/2006/relationships/image" Target="../media/image101.png"/><Relationship Id="rId150" Type="http://schemas.openxmlformats.org/officeDocument/2006/relationships/image" Target="../media/image166.png"/><Relationship Id="rId155" Type="http://schemas.openxmlformats.org/officeDocument/2006/relationships/image" Target="../media/image171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59" Type="http://schemas.openxmlformats.org/officeDocument/2006/relationships/image" Target="../media/image75.png"/><Relationship Id="rId103" Type="http://schemas.openxmlformats.org/officeDocument/2006/relationships/image" Target="../media/image119.png"/><Relationship Id="rId108" Type="http://schemas.openxmlformats.org/officeDocument/2006/relationships/image" Target="../media/image124.png"/><Relationship Id="rId124" Type="http://schemas.openxmlformats.org/officeDocument/2006/relationships/image" Target="../media/image140.png"/><Relationship Id="rId129" Type="http://schemas.openxmlformats.org/officeDocument/2006/relationships/image" Target="../media/image145.png"/><Relationship Id="rId54" Type="http://schemas.openxmlformats.org/officeDocument/2006/relationships/image" Target="../media/image70.png"/><Relationship Id="rId70" Type="http://schemas.openxmlformats.org/officeDocument/2006/relationships/image" Target="../media/image86.png"/><Relationship Id="rId75" Type="http://schemas.openxmlformats.org/officeDocument/2006/relationships/image" Target="../media/image91.png"/><Relationship Id="rId91" Type="http://schemas.openxmlformats.org/officeDocument/2006/relationships/image" Target="../media/image107.png"/><Relationship Id="rId96" Type="http://schemas.openxmlformats.org/officeDocument/2006/relationships/image" Target="../media/image112.png"/><Relationship Id="rId140" Type="http://schemas.openxmlformats.org/officeDocument/2006/relationships/image" Target="../media/image156.png"/><Relationship Id="rId145" Type="http://schemas.openxmlformats.org/officeDocument/2006/relationships/image" Target="../media/image161.png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49" Type="http://schemas.openxmlformats.org/officeDocument/2006/relationships/image" Target="../media/image65.png"/><Relationship Id="rId114" Type="http://schemas.openxmlformats.org/officeDocument/2006/relationships/image" Target="../media/image130.png"/><Relationship Id="rId119" Type="http://schemas.openxmlformats.org/officeDocument/2006/relationships/image" Target="../media/image135.png"/><Relationship Id="rId44" Type="http://schemas.openxmlformats.org/officeDocument/2006/relationships/image" Target="../media/image60.png"/><Relationship Id="rId60" Type="http://schemas.openxmlformats.org/officeDocument/2006/relationships/image" Target="../media/image76.png"/><Relationship Id="rId65" Type="http://schemas.openxmlformats.org/officeDocument/2006/relationships/image" Target="../media/image81.png"/><Relationship Id="rId81" Type="http://schemas.openxmlformats.org/officeDocument/2006/relationships/image" Target="../media/image97.png"/><Relationship Id="rId86" Type="http://schemas.openxmlformats.org/officeDocument/2006/relationships/image" Target="../media/image102.png"/><Relationship Id="rId130" Type="http://schemas.openxmlformats.org/officeDocument/2006/relationships/image" Target="../media/image146.png"/><Relationship Id="rId135" Type="http://schemas.openxmlformats.org/officeDocument/2006/relationships/image" Target="../media/image151.png"/><Relationship Id="rId151" Type="http://schemas.openxmlformats.org/officeDocument/2006/relationships/image" Target="../media/image167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9" Type="http://schemas.openxmlformats.org/officeDocument/2006/relationships/image" Target="../media/image55.png"/><Relationship Id="rId109" Type="http://schemas.openxmlformats.org/officeDocument/2006/relationships/image" Target="../media/image125.png"/><Relationship Id="rId34" Type="http://schemas.openxmlformats.org/officeDocument/2006/relationships/image" Target="../media/image50.png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6" Type="http://schemas.openxmlformats.org/officeDocument/2006/relationships/image" Target="../media/image92.png"/><Relationship Id="rId97" Type="http://schemas.openxmlformats.org/officeDocument/2006/relationships/image" Target="../media/image113.png"/><Relationship Id="rId104" Type="http://schemas.openxmlformats.org/officeDocument/2006/relationships/image" Target="../media/image120.png"/><Relationship Id="rId120" Type="http://schemas.openxmlformats.org/officeDocument/2006/relationships/image" Target="../media/image136.png"/><Relationship Id="rId125" Type="http://schemas.openxmlformats.org/officeDocument/2006/relationships/image" Target="../media/image141.png"/><Relationship Id="rId141" Type="http://schemas.openxmlformats.org/officeDocument/2006/relationships/image" Target="../media/image157.png"/><Relationship Id="rId146" Type="http://schemas.openxmlformats.org/officeDocument/2006/relationships/image" Target="../media/image162.png"/><Relationship Id="rId7" Type="http://schemas.openxmlformats.org/officeDocument/2006/relationships/image" Target="../media/image23.png"/><Relationship Id="rId71" Type="http://schemas.openxmlformats.org/officeDocument/2006/relationships/image" Target="../media/image87.png"/><Relationship Id="rId92" Type="http://schemas.openxmlformats.org/officeDocument/2006/relationships/image" Target="../media/image108.png"/><Relationship Id="rId2" Type="http://schemas.openxmlformats.org/officeDocument/2006/relationships/slideLayout" Target="../slideLayouts/slideLayout11.xml"/><Relationship Id="rId29" Type="http://schemas.openxmlformats.org/officeDocument/2006/relationships/image" Target="../media/image45.png"/><Relationship Id="rId24" Type="http://schemas.openxmlformats.org/officeDocument/2006/relationships/image" Target="../media/image40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66" Type="http://schemas.openxmlformats.org/officeDocument/2006/relationships/image" Target="../media/image82.png"/><Relationship Id="rId87" Type="http://schemas.openxmlformats.org/officeDocument/2006/relationships/image" Target="../media/image103.png"/><Relationship Id="rId110" Type="http://schemas.openxmlformats.org/officeDocument/2006/relationships/image" Target="../media/image126.png"/><Relationship Id="rId115" Type="http://schemas.openxmlformats.org/officeDocument/2006/relationships/image" Target="../media/image131.png"/><Relationship Id="rId131" Type="http://schemas.openxmlformats.org/officeDocument/2006/relationships/image" Target="../media/image147.png"/><Relationship Id="rId136" Type="http://schemas.openxmlformats.org/officeDocument/2006/relationships/image" Target="../media/image152.png"/><Relationship Id="rId61" Type="http://schemas.openxmlformats.org/officeDocument/2006/relationships/image" Target="../media/image77.png"/><Relationship Id="rId82" Type="http://schemas.openxmlformats.org/officeDocument/2006/relationships/image" Target="../media/image98.png"/><Relationship Id="rId152" Type="http://schemas.openxmlformats.org/officeDocument/2006/relationships/image" Target="../media/image168.jpeg"/><Relationship Id="rId19" Type="http://schemas.openxmlformats.org/officeDocument/2006/relationships/image" Target="../media/image35.png"/><Relationship Id="rId14" Type="http://schemas.openxmlformats.org/officeDocument/2006/relationships/image" Target="../media/image30.jpe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56" Type="http://schemas.openxmlformats.org/officeDocument/2006/relationships/image" Target="../media/image72.png"/><Relationship Id="rId77" Type="http://schemas.openxmlformats.org/officeDocument/2006/relationships/image" Target="../media/image93.png"/><Relationship Id="rId100" Type="http://schemas.openxmlformats.org/officeDocument/2006/relationships/image" Target="../media/image116.png"/><Relationship Id="rId105" Type="http://schemas.openxmlformats.org/officeDocument/2006/relationships/image" Target="../media/image121.png"/><Relationship Id="rId126" Type="http://schemas.openxmlformats.org/officeDocument/2006/relationships/image" Target="../media/image142.png"/><Relationship Id="rId147" Type="http://schemas.openxmlformats.org/officeDocument/2006/relationships/image" Target="../media/image163.png"/><Relationship Id="rId8" Type="http://schemas.openxmlformats.org/officeDocument/2006/relationships/image" Target="../media/image24.png"/><Relationship Id="rId51" Type="http://schemas.openxmlformats.org/officeDocument/2006/relationships/image" Target="../media/image67.png"/><Relationship Id="rId72" Type="http://schemas.openxmlformats.org/officeDocument/2006/relationships/image" Target="../media/image88.png"/><Relationship Id="rId93" Type="http://schemas.openxmlformats.org/officeDocument/2006/relationships/image" Target="../media/image109.png"/><Relationship Id="rId98" Type="http://schemas.openxmlformats.org/officeDocument/2006/relationships/image" Target="../media/image114.png"/><Relationship Id="rId121" Type="http://schemas.openxmlformats.org/officeDocument/2006/relationships/image" Target="../media/image137.png"/><Relationship Id="rId142" Type="http://schemas.openxmlformats.org/officeDocument/2006/relationships/image" Target="../media/image158.png"/><Relationship Id="rId3" Type="http://schemas.openxmlformats.org/officeDocument/2006/relationships/oleObject" Target="../embeddings/oleObject37.bin"/><Relationship Id="rId25" Type="http://schemas.openxmlformats.org/officeDocument/2006/relationships/image" Target="../media/image41.png"/><Relationship Id="rId46" Type="http://schemas.openxmlformats.org/officeDocument/2006/relationships/image" Target="../media/image62.png"/><Relationship Id="rId67" Type="http://schemas.openxmlformats.org/officeDocument/2006/relationships/image" Target="../media/image83.png"/><Relationship Id="rId116" Type="http://schemas.openxmlformats.org/officeDocument/2006/relationships/image" Target="../media/image132.png"/><Relationship Id="rId137" Type="http://schemas.openxmlformats.org/officeDocument/2006/relationships/image" Target="../media/image153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Relationship Id="rId62" Type="http://schemas.openxmlformats.org/officeDocument/2006/relationships/image" Target="../media/image78.png"/><Relationship Id="rId83" Type="http://schemas.openxmlformats.org/officeDocument/2006/relationships/image" Target="../media/image99.png"/><Relationship Id="rId88" Type="http://schemas.openxmlformats.org/officeDocument/2006/relationships/image" Target="../media/image104.png"/><Relationship Id="rId111" Type="http://schemas.openxmlformats.org/officeDocument/2006/relationships/image" Target="../media/image127.png"/><Relationship Id="rId132" Type="http://schemas.openxmlformats.org/officeDocument/2006/relationships/image" Target="../media/image148.png"/><Relationship Id="rId153" Type="http://schemas.openxmlformats.org/officeDocument/2006/relationships/image" Target="../media/image169.png"/><Relationship Id="rId15" Type="http://schemas.openxmlformats.org/officeDocument/2006/relationships/image" Target="../media/image31.png"/><Relationship Id="rId36" Type="http://schemas.openxmlformats.org/officeDocument/2006/relationships/image" Target="../media/image52.png"/><Relationship Id="rId57" Type="http://schemas.openxmlformats.org/officeDocument/2006/relationships/image" Target="../media/image73.png"/><Relationship Id="rId106" Type="http://schemas.openxmlformats.org/officeDocument/2006/relationships/image" Target="../media/image122.png"/><Relationship Id="rId127" Type="http://schemas.openxmlformats.org/officeDocument/2006/relationships/image" Target="../media/image143.png"/><Relationship Id="rId10" Type="http://schemas.openxmlformats.org/officeDocument/2006/relationships/image" Target="../media/image26.png"/><Relationship Id="rId31" Type="http://schemas.openxmlformats.org/officeDocument/2006/relationships/image" Target="../media/image47.png"/><Relationship Id="rId52" Type="http://schemas.openxmlformats.org/officeDocument/2006/relationships/image" Target="../media/image68.png"/><Relationship Id="rId73" Type="http://schemas.openxmlformats.org/officeDocument/2006/relationships/image" Target="../media/image89.png"/><Relationship Id="rId78" Type="http://schemas.openxmlformats.org/officeDocument/2006/relationships/image" Target="../media/image94.png"/><Relationship Id="rId94" Type="http://schemas.openxmlformats.org/officeDocument/2006/relationships/image" Target="../media/image110.png"/><Relationship Id="rId99" Type="http://schemas.openxmlformats.org/officeDocument/2006/relationships/image" Target="../media/image115.png"/><Relationship Id="rId101" Type="http://schemas.openxmlformats.org/officeDocument/2006/relationships/image" Target="../media/image117.png"/><Relationship Id="rId122" Type="http://schemas.openxmlformats.org/officeDocument/2006/relationships/image" Target="../media/image138.png"/><Relationship Id="rId143" Type="http://schemas.openxmlformats.org/officeDocument/2006/relationships/image" Target="../media/image159.png"/><Relationship Id="rId148" Type="http://schemas.openxmlformats.org/officeDocument/2006/relationships/image" Target="../media/image164.png"/><Relationship Id="rId4" Type="http://schemas.openxmlformats.org/officeDocument/2006/relationships/image" Target="../media/image19.emf"/><Relationship Id="rId9" Type="http://schemas.openxmlformats.org/officeDocument/2006/relationships/image" Target="../media/image25.png"/><Relationship Id="rId26" Type="http://schemas.openxmlformats.org/officeDocument/2006/relationships/image" Target="../media/image42.png"/><Relationship Id="rId47" Type="http://schemas.openxmlformats.org/officeDocument/2006/relationships/image" Target="../media/image63.png"/><Relationship Id="rId68" Type="http://schemas.openxmlformats.org/officeDocument/2006/relationships/image" Target="../media/image84.png"/><Relationship Id="rId89" Type="http://schemas.openxmlformats.org/officeDocument/2006/relationships/image" Target="../media/image105.png"/><Relationship Id="rId112" Type="http://schemas.openxmlformats.org/officeDocument/2006/relationships/image" Target="../media/image128.png"/><Relationship Id="rId133" Type="http://schemas.openxmlformats.org/officeDocument/2006/relationships/image" Target="../media/image149.png"/><Relationship Id="rId154" Type="http://schemas.openxmlformats.org/officeDocument/2006/relationships/image" Target="../media/image170.png"/><Relationship Id="rId16" Type="http://schemas.openxmlformats.org/officeDocument/2006/relationships/image" Target="../media/image32.png"/><Relationship Id="rId37" Type="http://schemas.openxmlformats.org/officeDocument/2006/relationships/image" Target="../media/image53.png"/><Relationship Id="rId58" Type="http://schemas.openxmlformats.org/officeDocument/2006/relationships/image" Target="../media/image74.png"/><Relationship Id="rId79" Type="http://schemas.openxmlformats.org/officeDocument/2006/relationships/image" Target="../media/image95.png"/><Relationship Id="rId102" Type="http://schemas.openxmlformats.org/officeDocument/2006/relationships/image" Target="../media/image118.png"/><Relationship Id="rId123" Type="http://schemas.openxmlformats.org/officeDocument/2006/relationships/image" Target="../media/image139.png"/><Relationship Id="rId144" Type="http://schemas.openxmlformats.org/officeDocument/2006/relationships/image" Target="../media/image160.png"/><Relationship Id="rId90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chart" Target="../charts/chart2.xml"/><Relationship Id="rId39" Type="http://schemas.openxmlformats.org/officeDocument/2006/relationships/image" Target="../media/image184.png"/><Relationship Id="rId21" Type="http://schemas.openxmlformats.org/officeDocument/2006/relationships/tags" Target="../tags/tag90.xml"/><Relationship Id="rId34" Type="http://schemas.openxmlformats.org/officeDocument/2006/relationships/image" Target="../media/image180.png"/><Relationship Id="rId42" Type="http://schemas.openxmlformats.org/officeDocument/2006/relationships/image" Target="../media/image187.png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0" Type="http://schemas.openxmlformats.org/officeDocument/2006/relationships/tags" Target="../tags/tag89.xml"/><Relationship Id="rId29" Type="http://schemas.openxmlformats.org/officeDocument/2006/relationships/image" Target="../media/image175.png"/><Relationship Id="rId41" Type="http://schemas.openxmlformats.org/officeDocument/2006/relationships/image" Target="../media/image186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24" Type="http://schemas.openxmlformats.org/officeDocument/2006/relationships/oleObject" Target="../embeddings/oleObject38.bin"/><Relationship Id="rId32" Type="http://schemas.openxmlformats.org/officeDocument/2006/relationships/image" Target="../media/image178.png"/><Relationship Id="rId37" Type="http://schemas.openxmlformats.org/officeDocument/2006/relationships/image" Target="../media/image182.png"/><Relationship Id="rId40" Type="http://schemas.openxmlformats.org/officeDocument/2006/relationships/image" Target="../media/image185.png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23" Type="http://schemas.openxmlformats.org/officeDocument/2006/relationships/slideLayout" Target="../slideLayouts/slideLayout12.xml"/><Relationship Id="rId28" Type="http://schemas.openxmlformats.org/officeDocument/2006/relationships/image" Target="../media/image174.png"/><Relationship Id="rId36" Type="http://schemas.openxmlformats.org/officeDocument/2006/relationships/image" Target="../media/image181.png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31" Type="http://schemas.openxmlformats.org/officeDocument/2006/relationships/image" Target="../media/image177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image" Target="../media/image173.png"/><Relationship Id="rId30" Type="http://schemas.openxmlformats.org/officeDocument/2006/relationships/image" Target="../media/image176.png"/><Relationship Id="rId35" Type="http://schemas.openxmlformats.org/officeDocument/2006/relationships/chart" Target="../charts/chart3.xml"/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image" Target="../media/image172.emf"/><Relationship Id="rId33" Type="http://schemas.openxmlformats.org/officeDocument/2006/relationships/image" Target="../media/image179.png"/><Relationship Id="rId38" Type="http://schemas.openxmlformats.org/officeDocument/2006/relationships/image" Target="../media/image1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.emf"/><Relationship Id="rId11" Type="http://schemas.openxmlformats.org/officeDocument/2006/relationships/image" Target="../media/image192.png"/><Relationship Id="rId5" Type="http://schemas.openxmlformats.org/officeDocument/2006/relationships/oleObject" Target="../embeddings/oleObject40.bin"/><Relationship Id="rId15" Type="http://schemas.openxmlformats.org/officeDocument/2006/relationships/image" Target="../media/image196.png"/><Relationship Id="rId10" Type="http://schemas.openxmlformats.org/officeDocument/2006/relationships/image" Target="../media/image19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CE40CC3-63D9-29E2-795C-9A065E7805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7997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0" imgH="490" progId="TCLayout.ActiveDocument.1">
                  <p:embed/>
                </p:oleObj>
              </mc:Choice>
              <mc:Fallback>
                <p:oleObj name="think-cell Slide" r:id="rId3" imgW="490" imgH="49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162168E-C06B-347D-BA8E-F53F7B529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6329"/>
            <a:ext cx="9144000" cy="1492653"/>
          </a:xfrm>
        </p:spPr>
        <p:txBody>
          <a:bodyPr vert="horz"/>
          <a:lstStyle/>
          <a:p>
            <a:r>
              <a:rPr lang="en-US" sz="3800" dirty="0"/>
              <a:t>VENTURE CAPITAL:</a:t>
            </a:r>
            <a:br>
              <a:rPr lang="en-US" sz="3800" dirty="0"/>
            </a:br>
            <a:r>
              <a:rPr lang="en-US" sz="3800" dirty="0"/>
              <a:t>what does investing in sovereignty really mean?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2B8B6-757F-1000-0D1D-104A90CA45BC}"/>
              </a:ext>
            </a:extLst>
          </p:cNvPr>
          <p:cNvSpPr txBox="1"/>
          <p:nvPr/>
        </p:nvSpPr>
        <p:spPr>
          <a:xfrm>
            <a:off x="4071130" y="4606506"/>
            <a:ext cx="4051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Stephen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Nundy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Investment Partner and CTO</a:t>
            </a:r>
          </a:p>
        </p:txBody>
      </p:sp>
    </p:spTree>
    <p:extLst>
      <p:ext uri="{BB962C8B-B14F-4D97-AF65-F5344CB8AC3E}">
        <p14:creationId xmlns:p14="http://schemas.microsoft.com/office/powerpoint/2010/main" val="2562222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0818C9D-27CA-4F50-827E-6C832C02111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0818C9D-27CA-4F50-827E-6C832C0211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Rechteck 148" hidden="1">
            <a:extLst>
              <a:ext uri="{FF2B5EF4-FFF2-40B4-BE49-F238E27FC236}">
                <a16:creationId xmlns:a16="http://schemas.microsoft.com/office/drawing/2014/main" id="{4FB6744D-97EC-4CC0-9113-1E52BC126B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147" name="Rechteck 146">
            <a:extLst>
              <a:ext uri="{FF2B5EF4-FFF2-40B4-BE49-F238E27FC236}">
                <a16:creationId xmlns:a16="http://schemas.microsoft.com/office/drawing/2014/main" id="{5CEA5DA5-645F-468C-BAEB-E850FE449E21}"/>
              </a:ext>
            </a:extLst>
          </p:cNvPr>
          <p:cNvSpPr/>
          <p:nvPr/>
        </p:nvSpPr>
        <p:spPr>
          <a:xfrm>
            <a:off x="4842038" y="4949420"/>
            <a:ext cx="3462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Europe and Southeast Asia</a:t>
            </a:r>
          </a:p>
          <a:p>
            <a:pPr algn="ctr"/>
            <a:r>
              <a:rPr lang="en-GB" b="1" dirty="0"/>
              <a:t>50:50 dependent on US and China</a:t>
            </a:r>
          </a:p>
          <a:p>
            <a:pPr algn="ctr"/>
            <a:r>
              <a:rPr lang="en-GB" dirty="0"/>
              <a:t>(there is no right choice)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F0A5845A-FA65-4ECB-AC99-810FADCA6F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GLOBAL DISTRIBUTION OF THE 100 MOST VALUABLE TECH COMPANIES</a:t>
            </a: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CCBC1BFD-1724-4D24-B811-F89D6F4D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world is divided again between two sides</a:t>
            </a:r>
          </a:p>
        </p:txBody>
      </p:sp>
      <p:sp>
        <p:nvSpPr>
          <p:cNvPr id="56" name="Oval 95">
            <a:extLst>
              <a:ext uri="{FF2B5EF4-FFF2-40B4-BE49-F238E27FC236}">
                <a16:creationId xmlns:a16="http://schemas.microsoft.com/office/drawing/2014/main" id="{B32D39BC-3D3F-4406-9AFC-1F21B789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4727" y="4669664"/>
            <a:ext cx="319597" cy="320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7" name="Oval 96">
            <a:extLst>
              <a:ext uri="{FF2B5EF4-FFF2-40B4-BE49-F238E27FC236}">
                <a16:creationId xmlns:a16="http://schemas.microsoft.com/office/drawing/2014/main" id="{F6273AAA-457D-48E1-80A2-9C21C6BB3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7512" y="4563482"/>
            <a:ext cx="303674" cy="3036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8" name="Oval 97">
            <a:extLst>
              <a:ext uri="{FF2B5EF4-FFF2-40B4-BE49-F238E27FC236}">
                <a16:creationId xmlns:a16="http://schemas.microsoft.com/office/drawing/2014/main" id="{86884BC7-54AB-421C-B134-67D2226F9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4826" y="4834015"/>
            <a:ext cx="263866" cy="2650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9" name="Oval 98">
            <a:extLst>
              <a:ext uri="{FF2B5EF4-FFF2-40B4-BE49-F238E27FC236}">
                <a16:creationId xmlns:a16="http://schemas.microsoft.com/office/drawing/2014/main" id="{7F46B3B2-6D2A-4EC1-96C2-699D08F2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7094" y="4849342"/>
            <a:ext cx="293438" cy="2934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0" name="Oval 99">
            <a:extLst>
              <a:ext uri="{FF2B5EF4-FFF2-40B4-BE49-F238E27FC236}">
                <a16:creationId xmlns:a16="http://schemas.microsoft.com/office/drawing/2014/main" id="{6B3E4E05-E1A9-467D-8EFD-7636B703A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7780" y="4614409"/>
            <a:ext cx="279789" cy="2809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1" name="Oval 100">
            <a:extLst>
              <a:ext uri="{FF2B5EF4-FFF2-40B4-BE49-F238E27FC236}">
                <a16:creationId xmlns:a16="http://schemas.microsoft.com/office/drawing/2014/main" id="{B0D2551C-D6F6-4E44-BA41-3E2434A4F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2426" y="4463253"/>
            <a:ext cx="179702" cy="1774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2" name="Oval 101">
            <a:extLst>
              <a:ext uri="{FF2B5EF4-FFF2-40B4-BE49-F238E27FC236}">
                <a16:creationId xmlns:a16="http://schemas.microsoft.com/office/drawing/2014/main" id="{61CDC751-30B4-44F5-8253-F405A881B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269" y="5124904"/>
            <a:ext cx="156955" cy="1569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3" name="Oval 102">
            <a:extLst>
              <a:ext uri="{FF2B5EF4-FFF2-40B4-BE49-F238E27FC236}">
                <a16:creationId xmlns:a16="http://schemas.microsoft.com/office/drawing/2014/main" id="{4A7590FF-572B-4081-8AE5-1C6CB1FA7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519" y="5062922"/>
            <a:ext cx="235433" cy="23543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4" name="Oval 103">
            <a:extLst>
              <a:ext uri="{FF2B5EF4-FFF2-40B4-BE49-F238E27FC236}">
                <a16:creationId xmlns:a16="http://schemas.microsoft.com/office/drawing/2014/main" id="{5B909B10-4B3D-484E-8DDB-3251624AC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966" y="4815310"/>
            <a:ext cx="259317" cy="2604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5" name="Oval 104">
            <a:extLst>
              <a:ext uri="{FF2B5EF4-FFF2-40B4-BE49-F238E27FC236}">
                <a16:creationId xmlns:a16="http://schemas.microsoft.com/office/drawing/2014/main" id="{9F42902B-0A98-4094-9D92-69A34F2F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014" y="3794001"/>
            <a:ext cx="255905" cy="25590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6" name="Oval 105">
            <a:extLst>
              <a:ext uri="{FF2B5EF4-FFF2-40B4-BE49-F238E27FC236}">
                <a16:creationId xmlns:a16="http://schemas.microsoft.com/office/drawing/2014/main" id="{2525E239-BEAE-4915-ACA4-17A1D22D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1993" y="5064187"/>
            <a:ext cx="218372" cy="2195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7" name="Oval 106">
            <a:extLst>
              <a:ext uri="{FF2B5EF4-FFF2-40B4-BE49-F238E27FC236}">
                <a16:creationId xmlns:a16="http://schemas.microsoft.com/office/drawing/2014/main" id="{7B422A99-5357-4645-B057-062D09D2F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9331" y="4656682"/>
            <a:ext cx="125109" cy="1262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8" name="Oval 107">
            <a:extLst>
              <a:ext uri="{FF2B5EF4-FFF2-40B4-BE49-F238E27FC236}">
                <a16:creationId xmlns:a16="http://schemas.microsoft.com/office/drawing/2014/main" id="{09740295-5324-4E87-B685-8F40B39CC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4238" y="4995710"/>
            <a:ext cx="126247" cy="12624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9" name="Oval 108">
            <a:extLst>
              <a:ext uri="{FF2B5EF4-FFF2-40B4-BE49-F238E27FC236}">
                <a16:creationId xmlns:a16="http://schemas.microsoft.com/office/drawing/2014/main" id="{3C08B89E-B791-4E05-B95E-3AACA7CA9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0458" y="5198740"/>
            <a:ext cx="200175" cy="2001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0" name="Oval 109">
            <a:extLst>
              <a:ext uri="{FF2B5EF4-FFF2-40B4-BE49-F238E27FC236}">
                <a16:creationId xmlns:a16="http://schemas.microsoft.com/office/drawing/2014/main" id="{38BB576B-A6D8-4B69-813A-4F51CB9C6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023" y="4913671"/>
            <a:ext cx="200175" cy="2013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1" name="Oval 110">
            <a:extLst>
              <a:ext uri="{FF2B5EF4-FFF2-40B4-BE49-F238E27FC236}">
                <a16:creationId xmlns:a16="http://schemas.microsoft.com/office/drawing/2014/main" id="{1D79B31B-F0AD-4669-A106-20F5584CC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6145" y="4869877"/>
            <a:ext cx="146719" cy="14671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2" name="Oval 111">
            <a:extLst>
              <a:ext uri="{FF2B5EF4-FFF2-40B4-BE49-F238E27FC236}">
                <a16:creationId xmlns:a16="http://schemas.microsoft.com/office/drawing/2014/main" id="{0834DD93-F5D0-4604-8DA6-1700C51EA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858" y="4600562"/>
            <a:ext cx="134208" cy="13193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3" name="Oval 112">
            <a:extLst>
              <a:ext uri="{FF2B5EF4-FFF2-40B4-BE49-F238E27FC236}">
                <a16:creationId xmlns:a16="http://schemas.microsoft.com/office/drawing/2014/main" id="{DB1C054F-E9A5-45F0-BDAD-08413372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682" y="4754872"/>
            <a:ext cx="131933" cy="13193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4" name="Oval 113">
            <a:extLst>
              <a:ext uri="{FF2B5EF4-FFF2-40B4-BE49-F238E27FC236}">
                <a16:creationId xmlns:a16="http://schemas.microsoft.com/office/drawing/2014/main" id="{0C80C9A5-6734-4AB8-B014-6552C14F9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107" y="5084297"/>
            <a:ext cx="141032" cy="1433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5" name="Oval 114">
            <a:extLst>
              <a:ext uri="{FF2B5EF4-FFF2-40B4-BE49-F238E27FC236}">
                <a16:creationId xmlns:a16="http://schemas.microsoft.com/office/drawing/2014/main" id="{1ACBBAF7-F284-4670-A9A0-EA9B9DC3F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3474" y="5271422"/>
            <a:ext cx="160367" cy="1615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6" name="Oval 115">
            <a:extLst>
              <a:ext uri="{FF2B5EF4-FFF2-40B4-BE49-F238E27FC236}">
                <a16:creationId xmlns:a16="http://schemas.microsoft.com/office/drawing/2014/main" id="{D65A2411-D723-484C-975E-732AC6635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4910" y="4278681"/>
            <a:ext cx="148994" cy="1421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7" name="Oval 116">
            <a:extLst>
              <a:ext uri="{FF2B5EF4-FFF2-40B4-BE49-F238E27FC236}">
                <a16:creationId xmlns:a16="http://schemas.microsoft.com/office/drawing/2014/main" id="{68B3CB45-C046-49DA-9FFC-4A4B685C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6128" y="4556089"/>
            <a:ext cx="161504" cy="1592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8" name="Oval 117">
            <a:extLst>
              <a:ext uri="{FF2B5EF4-FFF2-40B4-BE49-F238E27FC236}">
                <a16:creationId xmlns:a16="http://schemas.microsoft.com/office/drawing/2014/main" id="{65065FB8-1ACC-4629-A145-1A5D9AE3C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1478" y="4055496"/>
            <a:ext cx="148994" cy="1489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79" name="Oval 118">
            <a:extLst>
              <a:ext uri="{FF2B5EF4-FFF2-40B4-BE49-F238E27FC236}">
                <a16:creationId xmlns:a16="http://schemas.microsoft.com/office/drawing/2014/main" id="{13874D6F-E560-4967-807A-2458CA8BB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955" y="3754946"/>
            <a:ext cx="185389" cy="186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0" name="Oval 119">
            <a:extLst>
              <a:ext uri="{FF2B5EF4-FFF2-40B4-BE49-F238E27FC236}">
                <a16:creationId xmlns:a16="http://schemas.microsoft.com/office/drawing/2014/main" id="{265AAC16-2164-4DF3-8878-A17542E41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8566" y="5108869"/>
            <a:ext cx="220647" cy="22292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2" name="Oval 121">
            <a:extLst>
              <a:ext uri="{FF2B5EF4-FFF2-40B4-BE49-F238E27FC236}">
                <a16:creationId xmlns:a16="http://schemas.microsoft.com/office/drawing/2014/main" id="{E2C5A75C-F739-4111-BAB2-25B161350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5456" y="4893106"/>
            <a:ext cx="288888" cy="2888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3" name="Oval 131">
            <a:extLst>
              <a:ext uri="{FF2B5EF4-FFF2-40B4-BE49-F238E27FC236}">
                <a16:creationId xmlns:a16="http://schemas.microsoft.com/office/drawing/2014/main" id="{6F6E144A-D21D-4BE4-B89B-E5B544DCA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153" y="5085633"/>
            <a:ext cx="295712" cy="2934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4" name="Oval 132">
            <a:extLst>
              <a:ext uri="{FF2B5EF4-FFF2-40B4-BE49-F238E27FC236}">
                <a16:creationId xmlns:a16="http://schemas.microsoft.com/office/drawing/2014/main" id="{8272356B-E156-4AC4-AB76-29EB4969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959" y="5585489"/>
            <a:ext cx="375327" cy="3753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6" name="Oval 134">
            <a:extLst>
              <a:ext uri="{FF2B5EF4-FFF2-40B4-BE49-F238E27FC236}">
                <a16:creationId xmlns:a16="http://schemas.microsoft.com/office/drawing/2014/main" id="{25D74E44-B013-4622-9631-948C745BC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825" y="5420636"/>
            <a:ext cx="393525" cy="3969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7" name="Oval 135">
            <a:extLst>
              <a:ext uri="{FF2B5EF4-FFF2-40B4-BE49-F238E27FC236}">
                <a16:creationId xmlns:a16="http://schemas.microsoft.com/office/drawing/2014/main" id="{A69E526B-5965-496B-8C03-CF8731557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042" y="5275998"/>
            <a:ext cx="394663" cy="3969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0" name="Oval 138">
            <a:extLst>
              <a:ext uri="{FF2B5EF4-FFF2-40B4-BE49-F238E27FC236}">
                <a16:creationId xmlns:a16="http://schemas.microsoft.com/office/drawing/2014/main" id="{2E15839C-26DC-4A5E-A5DE-B1C8CAB45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740" y="5172322"/>
            <a:ext cx="325284" cy="3264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1" name="Oval 139">
            <a:extLst>
              <a:ext uri="{FF2B5EF4-FFF2-40B4-BE49-F238E27FC236}">
                <a16:creationId xmlns:a16="http://schemas.microsoft.com/office/drawing/2014/main" id="{10AF1049-6464-448C-801A-7FCA6CA62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724" y="5632375"/>
            <a:ext cx="319597" cy="32300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2" name="Oval 140">
            <a:extLst>
              <a:ext uri="{FF2B5EF4-FFF2-40B4-BE49-F238E27FC236}">
                <a16:creationId xmlns:a16="http://schemas.microsoft.com/office/drawing/2014/main" id="{B0BF6DAD-1541-4B19-83D5-77465CF72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944" y="5637362"/>
            <a:ext cx="193350" cy="194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3" name="Oval 141">
            <a:extLst>
              <a:ext uri="{FF2B5EF4-FFF2-40B4-BE49-F238E27FC236}">
                <a16:creationId xmlns:a16="http://schemas.microsoft.com/office/drawing/2014/main" id="{46FCD3AC-8ED4-4A86-9140-78D84B0A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401" y="5953328"/>
            <a:ext cx="202449" cy="2024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4" name="Oval 142">
            <a:extLst>
              <a:ext uri="{FF2B5EF4-FFF2-40B4-BE49-F238E27FC236}">
                <a16:creationId xmlns:a16="http://schemas.microsoft.com/office/drawing/2014/main" id="{63588403-9A3E-4564-A051-745CBDAE1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833" y="5388026"/>
            <a:ext cx="233158" cy="23315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5" name="Oval 143">
            <a:extLst>
              <a:ext uri="{FF2B5EF4-FFF2-40B4-BE49-F238E27FC236}">
                <a16:creationId xmlns:a16="http://schemas.microsoft.com/office/drawing/2014/main" id="{92B34621-2203-45AF-9EB7-1C4E46E81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08" y="5415576"/>
            <a:ext cx="238845" cy="2399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6" name="Oval 144">
            <a:extLst>
              <a:ext uri="{FF2B5EF4-FFF2-40B4-BE49-F238E27FC236}">
                <a16:creationId xmlns:a16="http://schemas.microsoft.com/office/drawing/2014/main" id="{5A78DB57-874C-459B-8139-81E3003EC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121" y="5247651"/>
            <a:ext cx="192213" cy="1922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7" name="Oval 145">
            <a:extLst>
              <a:ext uri="{FF2B5EF4-FFF2-40B4-BE49-F238E27FC236}">
                <a16:creationId xmlns:a16="http://schemas.microsoft.com/office/drawing/2014/main" id="{D95FF5DD-EABB-499C-BF3C-7F44C2E6E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185" y="5100158"/>
            <a:ext cx="79615" cy="784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8" name="Oval 146">
            <a:extLst>
              <a:ext uri="{FF2B5EF4-FFF2-40B4-BE49-F238E27FC236}">
                <a16:creationId xmlns:a16="http://schemas.microsoft.com/office/drawing/2014/main" id="{711E98D3-33BB-46A5-A9F4-58A81F62B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701" y="5317881"/>
            <a:ext cx="114873" cy="1171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9" name="Oval 147">
            <a:extLst>
              <a:ext uri="{FF2B5EF4-FFF2-40B4-BE49-F238E27FC236}">
                <a16:creationId xmlns:a16="http://schemas.microsoft.com/office/drawing/2014/main" id="{6C53920F-325E-426D-ACE9-5C4218594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363" y="5857945"/>
            <a:ext cx="78478" cy="784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0" name="Oval 148">
            <a:extLst>
              <a:ext uri="{FF2B5EF4-FFF2-40B4-BE49-F238E27FC236}">
                <a16:creationId xmlns:a16="http://schemas.microsoft.com/office/drawing/2014/main" id="{0DD9B2BC-4D59-4CC7-B0E4-126B3F27F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100" y="4873522"/>
            <a:ext cx="136483" cy="1342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1" name="Oval 149">
            <a:extLst>
              <a:ext uri="{FF2B5EF4-FFF2-40B4-BE49-F238E27FC236}">
                <a16:creationId xmlns:a16="http://schemas.microsoft.com/office/drawing/2014/main" id="{83B7B016-3BBB-4762-9E9E-EA12CABF9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536" y="5501406"/>
            <a:ext cx="123972" cy="1216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3" name="Oval 151">
            <a:extLst>
              <a:ext uri="{FF2B5EF4-FFF2-40B4-BE49-F238E27FC236}">
                <a16:creationId xmlns:a16="http://schemas.microsoft.com/office/drawing/2014/main" id="{FC55C5FE-1041-4A1C-9D05-EB44635B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685" y="4728960"/>
            <a:ext cx="106911" cy="1057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4" name="Oval 152">
            <a:extLst>
              <a:ext uri="{FF2B5EF4-FFF2-40B4-BE49-F238E27FC236}">
                <a16:creationId xmlns:a16="http://schemas.microsoft.com/office/drawing/2014/main" id="{918FD661-263E-4A5B-9DB7-C2D8FAABC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0457" y="5624359"/>
            <a:ext cx="139895" cy="141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5" name="Oval 153">
            <a:extLst>
              <a:ext uri="{FF2B5EF4-FFF2-40B4-BE49-F238E27FC236}">
                <a16:creationId xmlns:a16="http://schemas.microsoft.com/office/drawing/2014/main" id="{47810418-CF8E-4B9C-95EC-2CE881908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737" y="5191179"/>
            <a:ext cx="98950" cy="101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6" name="Oval 154">
            <a:extLst>
              <a:ext uri="{FF2B5EF4-FFF2-40B4-BE49-F238E27FC236}">
                <a16:creationId xmlns:a16="http://schemas.microsoft.com/office/drawing/2014/main" id="{14E48E72-B7BC-4ADA-931F-438F063A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707" y="5824853"/>
            <a:ext cx="194488" cy="1944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7" name="Oval 155">
            <a:extLst>
              <a:ext uri="{FF2B5EF4-FFF2-40B4-BE49-F238E27FC236}">
                <a16:creationId xmlns:a16="http://schemas.microsoft.com/office/drawing/2014/main" id="{7AD595B4-E31A-4C69-9C8F-FA433BD8A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783" y="5949145"/>
            <a:ext cx="179702" cy="1797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8" name="Oval 156">
            <a:extLst>
              <a:ext uri="{FF2B5EF4-FFF2-40B4-BE49-F238E27FC236}">
                <a16:creationId xmlns:a16="http://schemas.microsoft.com/office/drawing/2014/main" id="{C35743E2-9ADA-4D0D-9597-DC62F5AAB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033" y="5765490"/>
            <a:ext cx="270691" cy="2706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9" name="Oval 157">
            <a:extLst>
              <a:ext uri="{FF2B5EF4-FFF2-40B4-BE49-F238E27FC236}">
                <a16:creationId xmlns:a16="http://schemas.microsoft.com/office/drawing/2014/main" id="{77ED98E7-C2B7-4635-AFBB-743B4071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498" y="5809920"/>
            <a:ext cx="237708" cy="2365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0" name="Oval 158">
            <a:extLst>
              <a:ext uri="{FF2B5EF4-FFF2-40B4-BE49-F238E27FC236}">
                <a16:creationId xmlns:a16="http://schemas.microsoft.com/office/drawing/2014/main" id="{8A6E52F0-41D3-45A6-8CF1-7E0A5EABC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755" y="5811808"/>
            <a:ext cx="189939" cy="1899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1" name="Oval 159">
            <a:extLst>
              <a:ext uri="{FF2B5EF4-FFF2-40B4-BE49-F238E27FC236}">
                <a16:creationId xmlns:a16="http://schemas.microsoft.com/office/drawing/2014/main" id="{9F4A606A-DCC2-4B1E-B018-078E279B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217" y="5661275"/>
            <a:ext cx="189939" cy="1899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2" name="Oval 160">
            <a:extLst>
              <a:ext uri="{FF2B5EF4-FFF2-40B4-BE49-F238E27FC236}">
                <a16:creationId xmlns:a16="http://schemas.microsoft.com/office/drawing/2014/main" id="{3CE0EED0-FCF3-4B9A-937D-8A8883CA0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217" y="5522088"/>
            <a:ext cx="114873" cy="1160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3" name="Oval 161">
            <a:extLst>
              <a:ext uri="{FF2B5EF4-FFF2-40B4-BE49-F238E27FC236}">
                <a16:creationId xmlns:a16="http://schemas.microsoft.com/office/drawing/2014/main" id="{FCB9B23D-5BC5-4AE2-B728-E0A7DCF6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531" y="5958812"/>
            <a:ext cx="116010" cy="11373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4" name="Oval 162">
            <a:extLst>
              <a:ext uri="{FF2B5EF4-FFF2-40B4-BE49-F238E27FC236}">
                <a16:creationId xmlns:a16="http://schemas.microsoft.com/office/drawing/2014/main" id="{7566B044-060D-4B10-BFBB-415DCE9B8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704" y="5977391"/>
            <a:ext cx="90988" cy="909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5" name="Oval 163">
            <a:extLst>
              <a:ext uri="{FF2B5EF4-FFF2-40B4-BE49-F238E27FC236}">
                <a16:creationId xmlns:a16="http://schemas.microsoft.com/office/drawing/2014/main" id="{C91E61EB-E0B4-4FAF-8150-B76BCCB3E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277" y="5317064"/>
            <a:ext cx="169466" cy="1694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6" name="Oval 164">
            <a:extLst>
              <a:ext uri="{FF2B5EF4-FFF2-40B4-BE49-F238E27FC236}">
                <a16:creationId xmlns:a16="http://schemas.microsoft.com/office/drawing/2014/main" id="{1C577935-97CC-4769-9C84-0B8A17BD8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97" y="5605946"/>
            <a:ext cx="204724" cy="2058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7" name="Oval 165">
            <a:extLst>
              <a:ext uri="{FF2B5EF4-FFF2-40B4-BE49-F238E27FC236}">
                <a16:creationId xmlns:a16="http://schemas.microsoft.com/office/drawing/2014/main" id="{7D6D0EDC-7DA7-437B-B2BD-954E44C7E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23" y="5084985"/>
            <a:ext cx="245669" cy="246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8" name="Oval 166">
            <a:extLst>
              <a:ext uri="{FF2B5EF4-FFF2-40B4-BE49-F238E27FC236}">
                <a16:creationId xmlns:a16="http://schemas.microsoft.com/office/drawing/2014/main" id="{37069015-0C17-432C-8399-58F39CD6C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247" y="5733521"/>
            <a:ext cx="101225" cy="989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9" name="Oval 167">
            <a:extLst>
              <a:ext uri="{FF2B5EF4-FFF2-40B4-BE49-F238E27FC236}">
                <a16:creationId xmlns:a16="http://schemas.microsoft.com/office/drawing/2014/main" id="{BDCDF570-0B90-411D-9F3C-9086875C7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453" y="6033662"/>
            <a:ext cx="144444" cy="14444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FB5F01-B22C-4714-A1D7-A007E5C3E10C}"/>
              </a:ext>
            </a:extLst>
          </p:cNvPr>
          <p:cNvGrpSpPr/>
          <p:nvPr/>
        </p:nvGrpSpPr>
        <p:grpSpPr>
          <a:xfrm>
            <a:off x="882241" y="4195478"/>
            <a:ext cx="1063428" cy="1064565"/>
            <a:chOff x="695248" y="4714300"/>
            <a:chExt cx="1063428" cy="1064565"/>
          </a:xfrm>
        </p:grpSpPr>
        <p:sp>
          <p:nvSpPr>
            <p:cNvPr id="124" name="Oval 200">
              <a:extLst>
                <a:ext uri="{FF2B5EF4-FFF2-40B4-BE49-F238E27FC236}">
                  <a16:creationId xmlns:a16="http://schemas.microsoft.com/office/drawing/2014/main" id="{29DEC75F-FAF0-41C1-A891-8CBD61896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248" y="4714300"/>
              <a:ext cx="1063428" cy="106456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882EBBD3-3F62-47E1-8FEA-35E4ED89B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39" y="5166967"/>
              <a:ext cx="777447" cy="159230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6EF20F-5414-41C8-9164-6A10D45EA8D3}"/>
              </a:ext>
            </a:extLst>
          </p:cNvPr>
          <p:cNvGrpSpPr/>
          <p:nvPr/>
        </p:nvGrpSpPr>
        <p:grpSpPr>
          <a:xfrm>
            <a:off x="3108939" y="4886348"/>
            <a:ext cx="551618" cy="551618"/>
            <a:chOff x="2032656" y="4177976"/>
            <a:chExt cx="551618" cy="551618"/>
          </a:xfrm>
        </p:grpSpPr>
        <p:sp>
          <p:nvSpPr>
            <p:cNvPr id="85" name="Oval 133">
              <a:extLst>
                <a:ext uri="{FF2B5EF4-FFF2-40B4-BE49-F238E27FC236}">
                  <a16:creationId xmlns:a16="http://schemas.microsoft.com/office/drawing/2014/main" id="{C63CF728-FF72-4A63-AA9C-C1B86D0A8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656" y="4177976"/>
              <a:ext cx="551618" cy="55161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26" name="Grafik 125">
              <a:extLst>
                <a:ext uri="{FF2B5EF4-FFF2-40B4-BE49-F238E27FC236}">
                  <a16:creationId xmlns:a16="http://schemas.microsoft.com/office/drawing/2014/main" id="{718BA2F1-5383-40AF-A30D-541E321D6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5574" y="4377298"/>
              <a:ext cx="445782" cy="152974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C6B7AD-3FF0-4040-BDD7-6692A8728BCC}"/>
              </a:ext>
            </a:extLst>
          </p:cNvPr>
          <p:cNvGrpSpPr/>
          <p:nvPr/>
        </p:nvGrpSpPr>
        <p:grpSpPr>
          <a:xfrm>
            <a:off x="1057575" y="2825122"/>
            <a:ext cx="1390986" cy="1392123"/>
            <a:chOff x="1906578" y="2816311"/>
            <a:chExt cx="1390986" cy="1392123"/>
          </a:xfrm>
        </p:grpSpPr>
        <p:sp>
          <p:nvSpPr>
            <p:cNvPr id="121" name="Oval 178">
              <a:extLst>
                <a:ext uri="{FF2B5EF4-FFF2-40B4-BE49-F238E27FC236}">
                  <a16:creationId xmlns:a16="http://schemas.microsoft.com/office/drawing/2014/main" id="{668C6C2C-97A7-4265-849F-6FCCF3226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578" y="2816311"/>
              <a:ext cx="1390986" cy="139212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27" name="Grafik 126">
              <a:extLst>
                <a:ext uri="{FF2B5EF4-FFF2-40B4-BE49-F238E27FC236}">
                  <a16:creationId xmlns:a16="http://schemas.microsoft.com/office/drawing/2014/main" id="{6B2EB64B-2EC4-4695-B759-229E08192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697" y="3440719"/>
              <a:ext cx="720320" cy="222427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BC5E63-D173-4742-B245-8E38CB725E22}"/>
              </a:ext>
            </a:extLst>
          </p:cNvPr>
          <p:cNvGrpSpPr/>
          <p:nvPr/>
        </p:nvGrpSpPr>
        <p:grpSpPr>
          <a:xfrm>
            <a:off x="3326828" y="3774752"/>
            <a:ext cx="1310233" cy="1310233"/>
            <a:chOff x="3332916" y="2589132"/>
            <a:chExt cx="1310233" cy="1310233"/>
          </a:xfrm>
        </p:grpSpPr>
        <p:sp>
          <p:nvSpPr>
            <p:cNvPr id="122" name="Oval 185">
              <a:extLst>
                <a:ext uri="{FF2B5EF4-FFF2-40B4-BE49-F238E27FC236}">
                  <a16:creationId xmlns:a16="http://schemas.microsoft.com/office/drawing/2014/main" id="{82B5AE63-F97E-4371-973E-19D4113DB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916" y="2589132"/>
              <a:ext cx="1310233" cy="131023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28" name="Grafik 127">
              <a:extLst>
                <a:ext uri="{FF2B5EF4-FFF2-40B4-BE49-F238E27FC236}">
                  <a16:creationId xmlns:a16="http://schemas.microsoft.com/office/drawing/2014/main" id="{947595A5-2CDD-4CC5-8D1F-6C237751D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940" y="2989914"/>
              <a:ext cx="336659" cy="413413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3F835-2EBE-45B4-A532-B54B3AC94B45}"/>
              </a:ext>
            </a:extLst>
          </p:cNvPr>
          <p:cNvGrpSpPr/>
          <p:nvPr/>
        </p:nvGrpSpPr>
        <p:grpSpPr>
          <a:xfrm>
            <a:off x="2462221" y="2537460"/>
            <a:ext cx="1444441" cy="1446716"/>
            <a:chOff x="438257" y="3236442"/>
            <a:chExt cx="1444441" cy="1446716"/>
          </a:xfrm>
        </p:grpSpPr>
        <p:sp>
          <p:nvSpPr>
            <p:cNvPr id="120" name="Oval 168">
              <a:extLst>
                <a:ext uri="{FF2B5EF4-FFF2-40B4-BE49-F238E27FC236}">
                  <a16:creationId xmlns:a16="http://schemas.microsoft.com/office/drawing/2014/main" id="{01CE8260-7DF7-4DA4-9215-B7BAAA34F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57" y="3236442"/>
              <a:ext cx="1444441" cy="144671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192BFB27-6A68-4B7C-8A0E-F73B50896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696942" y="3791456"/>
              <a:ext cx="927070" cy="270006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8734F0-010C-4589-8559-929529E88057}"/>
              </a:ext>
            </a:extLst>
          </p:cNvPr>
          <p:cNvGrpSpPr/>
          <p:nvPr/>
        </p:nvGrpSpPr>
        <p:grpSpPr>
          <a:xfrm>
            <a:off x="1734021" y="5021799"/>
            <a:ext cx="580051" cy="578914"/>
            <a:chOff x="2602744" y="5679897"/>
            <a:chExt cx="580051" cy="578914"/>
          </a:xfrm>
        </p:grpSpPr>
        <p:sp>
          <p:nvSpPr>
            <p:cNvPr id="89" name="Oval 137">
              <a:extLst>
                <a:ext uri="{FF2B5EF4-FFF2-40B4-BE49-F238E27FC236}">
                  <a16:creationId xmlns:a16="http://schemas.microsoft.com/office/drawing/2014/main" id="{A8CC5D83-844A-4181-A9D7-1F672CBA4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744" y="5679897"/>
              <a:ext cx="580051" cy="5789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0" name="Grafik 129">
              <a:extLst>
                <a:ext uri="{FF2B5EF4-FFF2-40B4-BE49-F238E27FC236}">
                  <a16:creationId xmlns:a16="http://schemas.microsoft.com/office/drawing/2014/main" id="{918F1E8B-68D4-412E-824D-7A07519BD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7017" y="5911034"/>
              <a:ext cx="431504" cy="116641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FDAED71-9379-4B0A-8CE2-3AED318C11DF}"/>
              </a:ext>
            </a:extLst>
          </p:cNvPr>
          <p:cNvGrpSpPr/>
          <p:nvPr/>
        </p:nvGrpSpPr>
        <p:grpSpPr>
          <a:xfrm>
            <a:off x="10031735" y="3048658"/>
            <a:ext cx="928082" cy="926945"/>
            <a:chOff x="9671725" y="3115654"/>
            <a:chExt cx="928082" cy="926945"/>
          </a:xfrm>
        </p:grpSpPr>
        <p:sp>
          <p:nvSpPr>
            <p:cNvPr id="46" name="Oval 71">
              <a:extLst>
                <a:ext uri="{FF2B5EF4-FFF2-40B4-BE49-F238E27FC236}">
                  <a16:creationId xmlns:a16="http://schemas.microsoft.com/office/drawing/2014/main" id="{FADC0FA0-CF6B-467E-9B66-7431EF34B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1725" y="3115654"/>
              <a:ext cx="928082" cy="9269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1" name="Grafik 130">
              <a:extLst>
                <a:ext uri="{FF2B5EF4-FFF2-40B4-BE49-F238E27FC236}">
                  <a16:creationId xmlns:a16="http://schemas.microsoft.com/office/drawing/2014/main" id="{E199EC79-E304-4C54-B537-7F438D5F9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3171" y="3429241"/>
              <a:ext cx="685190" cy="299771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06EA727-23F0-4D44-8079-3A25FAFE190D}"/>
              </a:ext>
            </a:extLst>
          </p:cNvPr>
          <p:cNvGrpSpPr/>
          <p:nvPr/>
        </p:nvGrpSpPr>
        <p:grpSpPr>
          <a:xfrm>
            <a:off x="9037840" y="2990819"/>
            <a:ext cx="953104" cy="954241"/>
            <a:chOff x="8724309" y="3115654"/>
            <a:chExt cx="953104" cy="954241"/>
          </a:xfrm>
        </p:grpSpPr>
        <p:sp>
          <p:nvSpPr>
            <p:cNvPr id="45" name="Oval 63">
              <a:extLst>
                <a:ext uri="{FF2B5EF4-FFF2-40B4-BE49-F238E27FC236}">
                  <a16:creationId xmlns:a16="http://schemas.microsoft.com/office/drawing/2014/main" id="{3A36409E-1743-4A4B-AF08-BC3050358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309" y="3115654"/>
              <a:ext cx="953104" cy="9542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528CC3D8-78F7-4D93-9976-D0BDCAA67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2352" y="3519257"/>
              <a:ext cx="737016" cy="147034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E8DAA03-90BC-46F9-8135-B29A76BD19E7}"/>
              </a:ext>
            </a:extLst>
          </p:cNvPr>
          <p:cNvGrpSpPr/>
          <p:nvPr/>
        </p:nvGrpSpPr>
        <p:grpSpPr>
          <a:xfrm>
            <a:off x="10179683" y="4484764"/>
            <a:ext cx="419684" cy="419684"/>
            <a:chOff x="9997009" y="4039186"/>
            <a:chExt cx="419684" cy="419684"/>
          </a:xfrm>
        </p:grpSpPr>
        <p:sp>
          <p:nvSpPr>
            <p:cNvPr id="55" name="Oval 94">
              <a:extLst>
                <a:ext uri="{FF2B5EF4-FFF2-40B4-BE49-F238E27FC236}">
                  <a16:creationId xmlns:a16="http://schemas.microsoft.com/office/drawing/2014/main" id="{B691597B-BE1E-4DA4-A28A-AF9CBAA55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7009" y="4039186"/>
              <a:ext cx="419684" cy="41968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3" name="Grafik 132">
              <a:extLst>
                <a:ext uri="{FF2B5EF4-FFF2-40B4-BE49-F238E27FC236}">
                  <a16:creationId xmlns:a16="http://schemas.microsoft.com/office/drawing/2014/main" id="{0E668D7D-A78A-451F-81C5-B42F8BCD9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3725" y="4196710"/>
              <a:ext cx="306253" cy="104637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851E225-E5CA-4C3B-A112-985FA290D652}"/>
              </a:ext>
            </a:extLst>
          </p:cNvPr>
          <p:cNvGrpSpPr/>
          <p:nvPr/>
        </p:nvGrpSpPr>
        <p:grpSpPr>
          <a:xfrm>
            <a:off x="10389525" y="3965566"/>
            <a:ext cx="592562" cy="592562"/>
            <a:chOff x="10387122" y="3803754"/>
            <a:chExt cx="592562" cy="592562"/>
          </a:xfrm>
        </p:grpSpPr>
        <p:sp>
          <p:nvSpPr>
            <p:cNvPr id="44" name="Oval 53">
              <a:extLst>
                <a:ext uri="{FF2B5EF4-FFF2-40B4-BE49-F238E27FC236}">
                  <a16:creationId xmlns:a16="http://schemas.microsoft.com/office/drawing/2014/main" id="{682E6A36-6ADD-43A7-B8B6-AF21F603A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7122" y="3803754"/>
              <a:ext cx="592562" cy="59256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4" name="Grafik 133">
              <a:extLst>
                <a:ext uri="{FF2B5EF4-FFF2-40B4-BE49-F238E27FC236}">
                  <a16:creationId xmlns:a16="http://schemas.microsoft.com/office/drawing/2014/main" id="{B2C6B629-2F55-46D5-AF85-E88D66725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7891" y="3997279"/>
              <a:ext cx="411024" cy="205511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09603A-09AD-4E33-A9EA-B6FFB84C729D}"/>
              </a:ext>
            </a:extLst>
          </p:cNvPr>
          <p:cNvGrpSpPr/>
          <p:nvPr/>
        </p:nvGrpSpPr>
        <p:grpSpPr>
          <a:xfrm>
            <a:off x="9410099" y="4475350"/>
            <a:ext cx="362817" cy="365091"/>
            <a:chOff x="9849153" y="4413376"/>
            <a:chExt cx="362817" cy="365091"/>
          </a:xfrm>
        </p:grpSpPr>
        <p:sp>
          <p:nvSpPr>
            <p:cNvPr id="81" name="Oval 120">
              <a:extLst>
                <a:ext uri="{FF2B5EF4-FFF2-40B4-BE49-F238E27FC236}">
                  <a16:creationId xmlns:a16="http://schemas.microsoft.com/office/drawing/2014/main" id="{4B93A56C-0809-4393-B9D9-FEF439FCD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9153" y="4413376"/>
              <a:ext cx="362817" cy="36509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5" name="Grafik 134">
              <a:extLst>
                <a:ext uri="{FF2B5EF4-FFF2-40B4-BE49-F238E27FC236}">
                  <a16:creationId xmlns:a16="http://schemas.microsoft.com/office/drawing/2014/main" id="{C0243965-15E0-407C-A504-0400A4B7A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8676" y="4556106"/>
              <a:ext cx="243769" cy="79631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B31803-E76E-40B9-8006-52EF2DC52509}"/>
              </a:ext>
            </a:extLst>
          </p:cNvPr>
          <p:cNvGrpSpPr/>
          <p:nvPr/>
        </p:nvGrpSpPr>
        <p:grpSpPr>
          <a:xfrm>
            <a:off x="1990342" y="3912647"/>
            <a:ext cx="1305684" cy="1305684"/>
            <a:chOff x="2892003" y="3859590"/>
            <a:chExt cx="1305684" cy="1305684"/>
          </a:xfrm>
        </p:grpSpPr>
        <p:sp>
          <p:nvSpPr>
            <p:cNvPr id="123" name="Oval 191">
              <a:extLst>
                <a:ext uri="{FF2B5EF4-FFF2-40B4-BE49-F238E27FC236}">
                  <a16:creationId xmlns:a16="http://schemas.microsoft.com/office/drawing/2014/main" id="{9407D875-A6FF-4988-A102-775319C8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2003" y="3859590"/>
              <a:ext cx="1305684" cy="130568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7" name="Grafik 136">
              <a:extLst>
                <a:ext uri="{FF2B5EF4-FFF2-40B4-BE49-F238E27FC236}">
                  <a16:creationId xmlns:a16="http://schemas.microsoft.com/office/drawing/2014/main" id="{794483B0-057F-4D36-8595-2E2C0DCDF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4881" y="4408651"/>
              <a:ext cx="959928" cy="226614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1EAF37-F175-4DDA-A348-10BFAAC11609}"/>
              </a:ext>
            </a:extLst>
          </p:cNvPr>
          <p:cNvGrpSpPr/>
          <p:nvPr/>
        </p:nvGrpSpPr>
        <p:grpSpPr>
          <a:xfrm>
            <a:off x="2315677" y="5238317"/>
            <a:ext cx="509535" cy="510673"/>
            <a:chOff x="2439864" y="4630015"/>
            <a:chExt cx="509535" cy="510673"/>
          </a:xfrm>
        </p:grpSpPr>
        <p:sp>
          <p:nvSpPr>
            <p:cNvPr id="88" name="Oval 136">
              <a:extLst>
                <a:ext uri="{FF2B5EF4-FFF2-40B4-BE49-F238E27FC236}">
                  <a16:creationId xmlns:a16="http://schemas.microsoft.com/office/drawing/2014/main" id="{8B84B518-C2D2-4A36-AB7D-F2E835DF2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864" y="4630015"/>
              <a:ext cx="509535" cy="51067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8" name="Grafik 137">
              <a:extLst>
                <a:ext uri="{FF2B5EF4-FFF2-40B4-BE49-F238E27FC236}">
                  <a16:creationId xmlns:a16="http://schemas.microsoft.com/office/drawing/2014/main" id="{3ABC408A-2368-4BA3-9567-04B2CF5DA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360" y="4771574"/>
              <a:ext cx="367446" cy="258222"/>
            </a:xfrm>
            <a:prstGeom prst="rect">
              <a:avLst/>
            </a:prstGeom>
            <a:solidFill>
              <a:schemeClr val="accent6"/>
            </a:solidFill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2165F334-0DDA-4509-A826-727AB84F3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325" y="4141547"/>
            <a:ext cx="242257" cy="2388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78607F-184F-4D30-BB38-3C7859D3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03" y="4292327"/>
            <a:ext cx="206999" cy="2069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1E8C58-DC97-4DE6-832B-F08A5194B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38" y="4335105"/>
            <a:ext cx="206999" cy="2069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6819F6-3B49-4FD4-BBC6-5CDFD76AC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421" y="4407469"/>
            <a:ext cx="162642" cy="1637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1C102EA-5939-4A0F-A384-54AAE368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381" y="4404276"/>
            <a:ext cx="147856" cy="1512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02B14EE-90AA-4BD6-80EC-E48982359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4043" y="4532799"/>
            <a:ext cx="127384" cy="1273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9281C20-9952-4D38-9540-0BF9280B4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219" y="4579821"/>
            <a:ext cx="106911" cy="1080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0E9EE6-FB85-4A51-AA39-A14268D5A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023" y="4171826"/>
            <a:ext cx="106911" cy="1069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2E91B33-E465-4F40-AABE-C36F08640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2754" y="4398201"/>
            <a:ext cx="106911" cy="1069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0B9886D-BD70-44DB-9B18-D045AA36D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206" y="4601040"/>
            <a:ext cx="83027" cy="830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7BCADCE-DE6A-4E2D-A0C3-9FA443242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364" y="4505112"/>
            <a:ext cx="83027" cy="830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0554A2-3B22-4A09-9680-DCBA82B58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4589" y="4560095"/>
            <a:ext cx="81890" cy="841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CFD46E8-5368-4AAF-A208-468C4CE36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94" y="4662457"/>
            <a:ext cx="90988" cy="909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366E611-1B4E-49D0-82FC-2C2E2E664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402" y="4512691"/>
            <a:ext cx="105774" cy="1069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3CFCCDB-5445-4AD4-A528-0A787BC8C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185" y="4661234"/>
            <a:ext cx="65967" cy="659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C1FFAC3-E18F-4831-AFB8-160FEF760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945" y="4530488"/>
            <a:ext cx="65967" cy="67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EB939-395E-4385-892A-7FF55E658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290" y="4692200"/>
            <a:ext cx="55731" cy="557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64DFD1-1B9E-45FE-9172-02AC50BD2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253" y="4486373"/>
            <a:ext cx="55731" cy="557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78E88C-1C5E-4424-BC58-77C5A6B9C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529" y="4588700"/>
            <a:ext cx="102362" cy="103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382FF0-4091-4D9E-A5EA-DB20732347DA}"/>
              </a:ext>
            </a:extLst>
          </p:cNvPr>
          <p:cNvGrpSpPr/>
          <p:nvPr/>
        </p:nvGrpSpPr>
        <p:grpSpPr>
          <a:xfrm>
            <a:off x="6154257" y="3827961"/>
            <a:ext cx="570952" cy="572090"/>
            <a:chOff x="6228618" y="3915215"/>
            <a:chExt cx="570952" cy="57209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1F09E12-0D5F-424E-8D15-53AB8ACA6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8618" y="3915215"/>
              <a:ext cx="570952" cy="572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39" name="Grafik 138">
              <a:extLst>
                <a:ext uri="{FF2B5EF4-FFF2-40B4-BE49-F238E27FC236}">
                  <a16:creationId xmlns:a16="http://schemas.microsoft.com/office/drawing/2014/main" id="{6CA06C18-EF35-455F-B953-D613FA57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2090" y="4121644"/>
              <a:ext cx="331021" cy="163780"/>
            </a:xfrm>
            <a:prstGeom prst="rect">
              <a:avLst/>
            </a:prstGeom>
          </p:spPr>
        </p:pic>
      </p:grpSp>
      <p:sp>
        <p:nvSpPr>
          <p:cNvPr id="142" name="Rechteck 141">
            <a:extLst>
              <a:ext uri="{FF2B5EF4-FFF2-40B4-BE49-F238E27FC236}">
                <a16:creationId xmlns:a16="http://schemas.microsoft.com/office/drawing/2014/main" id="{7180C38C-5139-480F-87B5-F68BC763BBFA}"/>
              </a:ext>
            </a:extLst>
          </p:cNvPr>
          <p:cNvSpPr/>
          <p:nvPr/>
        </p:nvSpPr>
        <p:spPr>
          <a:xfrm>
            <a:off x="6073559" y="3517375"/>
            <a:ext cx="82875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00" b="1" spc="300" dirty="0"/>
              <a:t>EUROPE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2128F8B-1705-4583-AB5D-242D387610F2}"/>
              </a:ext>
            </a:extLst>
          </p:cNvPr>
          <p:cNvCxnSpPr/>
          <p:nvPr/>
        </p:nvCxnSpPr>
        <p:spPr>
          <a:xfrm>
            <a:off x="7097274" y="4238123"/>
            <a:ext cx="914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Gerade Verbindung mit Pfeil 147">
            <a:extLst>
              <a:ext uri="{FF2B5EF4-FFF2-40B4-BE49-F238E27FC236}">
                <a16:creationId xmlns:a16="http://schemas.microsoft.com/office/drawing/2014/main" id="{B4C458D4-10FD-4621-83BA-FC7425D17089}"/>
              </a:ext>
            </a:extLst>
          </p:cNvPr>
          <p:cNvCxnSpPr>
            <a:cxnSpLocks/>
          </p:cNvCxnSpPr>
          <p:nvPr/>
        </p:nvCxnSpPr>
        <p:spPr>
          <a:xfrm flipH="1">
            <a:off x="4926169" y="4238123"/>
            <a:ext cx="914400" cy="0"/>
          </a:xfrm>
          <a:prstGeom prst="straightConnector1">
            <a:avLst/>
          </a:prstGeom>
          <a:ln w="2222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Grafik 16">
            <a:extLst>
              <a:ext uri="{FF2B5EF4-FFF2-40B4-BE49-F238E27FC236}">
                <a16:creationId xmlns:a16="http://schemas.microsoft.com/office/drawing/2014/main" id="{0A11DB8D-EB98-4FB9-9381-4718CF0A8F77}"/>
              </a:ext>
            </a:extLst>
          </p:cNvPr>
          <p:cNvPicPr>
            <a:picLocks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952" y="2024681"/>
            <a:ext cx="464096" cy="464096"/>
          </a:xfrm>
          <a:prstGeom prst="ellipse">
            <a:avLst/>
          </a:prstGeom>
          <a:ln>
            <a:noFill/>
          </a:ln>
        </p:spPr>
      </p:pic>
      <p:pic>
        <p:nvPicPr>
          <p:cNvPr id="153" name="Picture 9" descr="255px-Flag_of_the_People's_Republic_of_China.svg.png">
            <a:extLst>
              <a:ext uri="{FF2B5EF4-FFF2-40B4-BE49-F238E27FC236}">
                <a16:creationId xmlns:a16="http://schemas.microsoft.com/office/drawing/2014/main" id="{F58D64D0-E8B2-4626-9B50-A1592E61ADBC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8" t="3089" r="52794" b="28529"/>
          <a:stretch/>
        </p:blipFill>
        <p:spPr>
          <a:xfrm>
            <a:off x="9757700" y="2023829"/>
            <a:ext cx="465800" cy="465800"/>
          </a:xfrm>
          <a:prstGeom prst="ellipse">
            <a:avLst/>
          </a:prstGeom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755DE33-C8A6-492B-A69D-9B3D2C02ABD6}"/>
              </a:ext>
            </a:extLst>
          </p:cNvPr>
          <p:cNvGrpSpPr/>
          <p:nvPr/>
        </p:nvGrpSpPr>
        <p:grpSpPr>
          <a:xfrm>
            <a:off x="9603631" y="3838526"/>
            <a:ext cx="765440" cy="768852"/>
            <a:chOff x="10589572" y="3115654"/>
            <a:chExt cx="765440" cy="768852"/>
          </a:xfrm>
        </p:grpSpPr>
        <p:sp>
          <p:nvSpPr>
            <p:cNvPr id="47" name="Oval 79">
              <a:extLst>
                <a:ext uri="{FF2B5EF4-FFF2-40B4-BE49-F238E27FC236}">
                  <a16:creationId xmlns:a16="http://schemas.microsoft.com/office/drawing/2014/main" id="{799648D3-F53B-45D0-9E64-710F59CF8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9572" y="3115654"/>
              <a:ext cx="765440" cy="76885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CD2F81-93D0-47F2-BF2E-8E8CCF991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7051" y="3453641"/>
              <a:ext cx="574002" cy="92877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6F7C113-B424-4414-9C55-273FD5435E80}"/>
              </a:ext>
            </a:extLst>
          </p:cNvPr>
          <p:cNvGrpSpPr/>
          <p:nvPr/>
        </p:nvGrpSpPr>
        <p:grpSpPr>
          <a:xfrm>
            <a:off x="8917322" y="3925613"/>
            <a:ext cx="660804" cy="661941"/>
            <a:chOff x="8917322" y="4090713"/>
            <a:chExt cx="660804" cy="661941"/>
          </a:xfrm>
        </p:grpSpPr>
        <p:sp>
          <p:nvSpPr>
            <p:cNvPr id="48" name="Oval 87">
              <a:extLst>
                <a:ext uri="{FF2B5EF4-FFF2-40B4-BE49-F238E27FC236}">
                  <a16:creationId xmlns:a16="http://schemas.microsoft.com/office/drawing/2014/main" id="{A5A0E53B-13E0-4675-A1B5-E25AE4A89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7322" y="4090713"/>
              <a:ext cx="660804" cy="6619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184" name="Graphic 183">
              <a:extLst>
                <a:ext uri="{FF2B5EF4-FFF2-40B4-BE49-F238E27FC236}">
                  <a16:creationId xmlns:a16="http://schemas.microsoft.com/office/drawing/2014/main" id="{F01E25A7-1C19-46A1-A76D-426A0BA5C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 t="43544" b="29632"/>
            <a:stretch/>
          </p:blipFill>
          <p:spPr>
            <a:xfrm>
              <a:off x="9009749" y="4381787"/>
              <a:ext cx="475950" cy="79792"/>
            </a:xfrm>
            <a:prstGeom prst="rect">
              <a:avLst/>
            </a:prstGeom>
          </p:spPr>
        </p:pic>
      </p:grpSp>
      <p:sp>
        <p:nvSpPr>
          <p:cNvPr id="146" name="Footer Placeholder 13">
            <a:extLst>
              <a:ext uri="{FF2B5EF4-FFF2-40B4-BE49-F238E27FC236}">
                <a16:creationId xmlns:a16="http://schemas.microsoft.com/office/drawing/2014/main" id="{458B857A-2876-4D3E-95AE-BB1A01646486}"/>
              </a:ext>
            </a:extLst>
          </p:cNvPr>
          <p:cNvSpPr txBox="1">
            <a:spLocks/>
          </p:cNvSpPr>
          <p:nvPr/>
        </p:nvSpPr>
        <p:spPr>
          <a:xfrm>
            <a:off x="2415663" y="6176612"/>
            <a:ext cx="8576187" cy="1384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de-DE"/>
            </a:defPPr>
            <a:lvl1pPr algn="r">
              <a:defRPr sz="900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Source: European </a:t>
            </a:r>
            <a:r>
              <a:rPr lang="en-GB" dirty="0" err="1"/>
              <a:t>Center</a:t>
            </a:r>
            <a:r>
              <a:rPr lang="en-GB" dirty="0"/>
              <a:t> for Digital Competitiveness </a:t>
            </a:r>
          </a:p>
        </p:txBody>
      </p:sp>
      <p:sp>
        <p:nvSpPr>
          <p:cNvPr id="150" name="Slide Number Placeholder 2">
            <a:extLst>
              <a:ext uri="{FF2B5EF4-FFF2-40B4-BE49-F238E27FC236}">
                <a16:creationId xmlns:a16="http://schemas.microsoft.com/office/drawing/2014/main" id="{13609769-9923-4AC9-8160-17220CDE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49" y="6181200"/>
            <a:ext cx="360000" cy="123111"/>
          </a:xfrm>
        </p:spPr>
        <p:txBody>
          <a:bodyPr/>
          <a:lstStyle/>
          <a:p>
            <a:fld id="{4CF20AC3-7F74-466D-A6A4-46DF17E001A8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4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02DA5CC-DEEB-A047-918C-66F0A833630F}"/>
              </a:ext>
            </a:extLst>
          </p:cNvPr>
          <p:cNvSpPr/>
          <p:nvPr/>
        </p:nvSpPr>
        <p:spPr>
          <a:xfrm>
            <a:off x="4073689" y="0"/>
            <a:ext cx="7898038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90E18D-5AFA-3A48-8A90-386E7AE9A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80" r="26119"/>
          <a:stretch/>
        </p:blipFill>
        <p:spPr>
          <a:xfrm>
            <a:off x="197064" y="236815"/>
            <a:ext cx="3813599" cy="6511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E4BF2B-6C90-4D4F-BCC4-CE302C0C3C26}"/>
              </a:ext>
            </a:extLst>
          </p:cNvPr>
          <p:cNvSpPr/>
          <p:nvPr/>
        </p:nvSpPr>
        <p:spPr>
          <a:xfrm>
            <a:off x="173540" y="5900"/>
            <a:ext cx="3860646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2374AB45-7478-4EF0-B0AF-EB18235F05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2374AB45-7478-4EF0-B0AF-EB18235F0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le 4">
            <a:extLst>
              <a:ext uri="{FF2B5EF4-FFF2-40B4-BE49-F238E27FC236}">
                <a16:creationId xmlns:a16="http://schemas.microsoft.com/office/drawing/2014/main" id="{43E8D333-1481-D94C-9DE2-EE2FF4E5D39F}"/>
              </a:ext>
            </a:extLst>
          </p:cNvPr>
          <p:cNvSpPr txBox="1">
            <a:spLocks/>
          </p:cNvSpPr>
          <p:nvPr/>
        </p:nvSpPr>
        <p:spPr>
          <a:xfrm>
            <a:off x="324104" y="498026"/>
            <a:ext cx="3559518" cy="7755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DIGITAL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INFRASTRUCTURE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A4A7AD-C541-8341-A0EF-3F2FAACA1BD2}"/>
              </a:ext>
            </a:extLst>
          </p:cNvPr>
          <p:cNvGrpSpPr/>
          <p:nvPr/>
        </p:nvGrpSpPr>
        <p:grpSpPr>
          <a:xfrm>
            <a:off x="663196" y="1957954"/>
            <a:ext cx="2881335" cy="1399799"/>
            <a:chOff x="977773" y="1861189"/>
            <a:chExt cx="2432295" cy="1181648"/>
          </a:xfrm>
        </p:grpSpPr>
        <p:pic>
          <p:nvPicPr>
            <p:cNvPr id="34" name="Picture 4" descr="mage result for amazon logo">
              <a:extLst>
                <a:ext uri="{FF2B5EF4-FFF2-40B4-BE49-F238E27FC236}">
                  <a16:creationId xmlns:a16="http://schemas.microsoft.com/office/drawing/2014/main" id="{B5739556-1BD4-D14D-9A96-24F07AF3B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45" b="31758"/>
            <a:stretch/>
          </p:blipFill>
          <p:spPr bwMode="auto">
            <a:xfrm>
              <a:off x="1070901" y="1974473"/>
              <a:ext cx="816706" cy="28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mage result for microsoft logo">
              <a:extLst>
                <a:ext uri="{FF2B5EF4-FFF2-40B4-BE49-F238E27FC236}">
                  <a16:creationId xmlns:a16="http://schemas.microsoft.com/office/drawing/2014/main" id="{8C908664-ACC2-4A4C-8E0C-D3A26F5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707" y="2807621"/>
              <a:ext cx="1005108" cy="21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mage result for oracle">
              <a:extLst>
                <a:ext uri="{FF2B5EF4-FFF2-40B4-BE49-F238E27FC236}">
                  <a16:creationId xmlns:a16="http://schemas.microsoft.com/office/drawing/2014/main" id="{9A77C9B2-8DDF-9543-A510-6D1688637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723" y="2810547"/>
              <a:ext cx="972184" cy="23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mage result for facebook logo">
              <a:extLst>
                <a:ext uri="{FF2B5EF4-FFF2-40B4-BE49-F238E27FC236}">
                  <a16:creationId xmlns:a16="http://schemas.microsoft.com/office/drawing/2014/main" id="{1C98557E-7796-D247-8BDC-7867FC348A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87" b="39112"/>
            <a:stretch/>
          </p:blipFill>
          <p:spPr bwMode="auto">
            <a:xfrm>
              <a:off x="2407746" y="2407160"/>
              <a:ext cx="1002322" cy="214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 descr="mage result for ebay logo">
              <a:extLst>
                <a:ext uri="{FF2B5EF4-FFF2-40B4-BE49-F238E27FC236}">
                  <a16:creationId xmlns:a16="http://schemas.microsoft.com/office/drawing/2014/main" id="{186ABEBC-723D-274A-BD43-4D5280A43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73" y="2418786"/>
              <a:ext cx="519723" cy="20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Grafik 62">
              <a:extLst>
                <a:ext uri="{FF2B5EF4-FFF2-40B4-BE49-F238E27FC236}">
                  <a16:creationId xmlns:a16="http://schemas.microsoft.com/office/drawing/2014/main" id="{E2E89713-5962-B443-A8B2-B3F5D07AD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14970" y="2449195"/>
              <a:ext cx="593969" cy="160557"/>
            </a:xfrm>
            <a:prstGeom prst="rect">
              <a:avLst/>
            </a:prstGeom>
          </p:spPr>
        </p:pic>
        <p:pic>
          <p:nvPicPr>
            <p:cNvPr id="41" name="Grafik 63">
              <a:extLst>
                <a:ext uri="{FF2B5EF4-FFF2-40B4-BE49-F238E27FC236}">
                  <a16:creationId xmlns:a16="http://schemas.microsoft.com/office/drawing/2014/main" id="{63143E3E-56E1-5346-8A47-0580C5084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25698" y="1861189"/>
              <a:ext cx="264025" cy="324221"/>
            </a:xfrm>
            <a:prstGeom prst="rect">
              <a:avLst/>
            </a:prstGeom>
          </p:spPr>
        </p:pic>
        <p:pic>
          <p:nvPicPr>
            <p:cNvPr id="42" name="Grafik 64">
              <a:extLst>
                <a:ext uri="{FF2B5EF4-FFF2-40B4-BE49-F238E27FC236}">
                  <a16:creationId xmlns:a16="http://schemas.microsoft.com/office/drawing/2014/main" id="{579FF0A2-A7B4-CE45-8C8A-2D123FAF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9916" y="1949885"/>
              <a:ext cx="742460" cy="251126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41E7A7A-3842-D24B-89B2-8B948266E420}"/>
              </a:ext>
            </a:extLst>
          </p:cNvPr>
          <p:cNvGrpSpPr/>
          <p:nvPr/>
        </p:nvGrpSpPr>
        <p:grpSpPr>
          <a:xfrm>
            <a:off x="-1" y="-3699"/>
            <a:ext cx="12192001" cy="6861699"/>
            <a:chOff x="-1" y="-3699"/>
            <a:chExt cx="12192001" cy="6861699"/>
          </a:xfrm>
          <a:solidFill>
            <a:schemeClr val="tx1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99C7DDB-B364-8449-A382-B2714B588B13}"/>
                </a:ext>
              </a:extLst>
            </p:cNvPr>
            <p:cNvSpPr/>
            <p:nvPr/>
          </p:nvSpPr>
          <p:spPr>
            <a:xfrm>
              <a:off x="-1" y="0"/>
              <a:ext cx="215901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7470D1F-DD28-5D42-93F8-61CC81D902C0}"/>
                </a:ext>
              </a:extLst>
            </p:cNvPr>
            <p:cNvSpPr/>
            <p:nvPr/>
          </p:nvSpPr>
          <p:spPr>
            <a:xfrm>
              <a:off x="11976099" y="0"/>
              <a:ext cx="215901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DA6B835-8384-E341-AE9A-3E310532E588}"/>
                </a:ext>
              </a:extLst>
            </p:cNvPr>
            <p:cNvSpPr/>
            <p:nvPr/>
          </p:nvSpPr>
          <p:spPr>
            <a:xfrm rot="16200000">
              <a:off x="5976247" y="-5833899"/>
              <a:ext cx="219600" cy="118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0D276B4-F650-C34A-A63A-570B67F2DB7F}"/>
                </a:ext>
              </a:extLst>
            </p:cNvPr>
            <p:cNvSpPr/>
            <p:nvPr/>
          </p:nvSpPr>
          <p:spPr>
            <a:xfrm rot="16200000">
              <a:off x="5976247" y="808200"/>
              <a:ext cx="219600" cy="118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TextBox 71">
            <a:extLst>
              <a:ext uri="{FF2B5EF4-FFF2-40B4-BE49-F238E27FC236}">
                <a16:creationId xmlns:a16="http://schemas.microsoft.com/office/drawing/2014/main" id="{CDFEE569-77D0-C141-BA71-A74B1FEF55BE}"/>
              </a:ext>
            </a:extLst>
          </p:cNvPr>
          <p:cNvSpPr txBox="1"/>
          <p:nvPr/>
        </p:nvSpPr>
        <p:spPr>
          <a:xfrm>
            <a:off x="1019899" y="3964422"/>
            <a:ext cx="2167928" cy="830997"/>
          </a:xfrm>
          <a:prstGeom prst="rect">
            <a:avLst/>
          </a:prstGeom>
          <a:noFill/>
        </p:spPr>
        <p:txBody>
          <a:bodyPr vert="horz" wrap="none" lIns="144000" tIns="0" rIns="14400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€ 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30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bn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TextBox 71">
            <a:extLst>
              <a:ext uri="{FF2B5EF4-FFF2-40B4-BE49-F238E27FC236}">
                <a16:creationId xmlns:a16="http://schemas.microsoft.com/office/drawing/2014/main" id="{442A5AE9-80F6-7A48-9292-AC9A46AA7DE1}"/>
              </a:ext>
            </a:extLst>
          </p:cNvPr>
          <p:cNvSpPr txBox="1"/>
          <p:nvPr/>
        </p:nvSpPr>
        <p:spPr>
          <a:xfrm>
            <a:off x="1391561" y="4716604"/>
            <a:ext cx="1424604" cy="318924"/>
          </a:xfrm>
          <a:prstGeom prst="rect">
            <a:avLst/>
          </a:prstGeom>
          <a:noFill/>
        </p:spPr>
        <p:txBody>
          <a:bodyPr vert="horz" wrap="none" lIns="72000" tIns="36000" rIns="72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TRADE DEFICIT</a:t>
            </a:r>
          </a:p>
        </p:txBody>
      </p:sp>
    </p:spTree>
    <p:extLst>
      <p:ext uri="{BB962C8B-B14F-4D97-AF65-F5344CB8AC3E}">
        <p14:creationId xmlns:p14="http://schemas.microsoft.com/office/powerpoint/2010/main" val="42161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3922B50-C863-E249-81D1-C36D17D72308}"/>
              </a:ext>
            </a:extLst>
          </p:cNvPr>
          <p:cNvSpPr/>
          <p:nvPr/>
        </p:nvSpPr>
        <p:spPr>
          <a:xfrm>
            <a:off x="8147379" y="14662"/>
            <a:ext cx="4032000" cy="6858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A30875-8F1C-D646-A15F-70F802A39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74" r="26257"/>
          <a:stretch/>
        </p:blipFill>
        <p:spPr>
          <a:xfrm>
            <a:off x="4067377" y="173780"/>
            <a:ext cx="4032000" cy="6632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0E18D-5AFA-3A48-8A90-386E7AE9A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80" r="26119"/>
          <a:stretch/>
        </p:blipFill>
        <p:spPr>
          <a:xfrm>
            <a:off x="197064" y="236815"/>
            <a:ext cx="3813599" cy="6511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E4BF2B-6C90-4D4F-BCC4-CE302C0C3C26}"/>
              </a:ext>
            </a:extLst>
          </p:cNvPr>
          <p:cNvSpPr/>
          <p:nvPr/>
        </p:nvSpPr>
        <p:spPr>
          <a:xfrm>
            <a:off x="173540" y="5900"/>
            <a:ext cx="3860646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FE9049-FAEF-384D-AFD5-865A695BE249}"/>
              </a:ext>
            </a:extLst>
          </p:cNvPr>
          <p:cNvSpPr/>
          <p:nvPr/>
        </p:nvSpPr>
        <p:spPr>
          <a:xfrm>
            <a:off x="4067377" y="-3700"/>
            <a:ext cx="4032000" cy="67520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2374AB45-7478-4EF0-B0AF-EB18235F05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9" imgH="358" progId="TCLayout.ActiveDocument.1">
                  <p:embed/>
                </p:oleObj>
              </mc:Choice>
              <mc:Fallback>
                <p:oleObj name="think-cell Slide" r:id="rId6" imgW="359" imgH="35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2374AB45-7478-4EF0-B0AF-EB18235F0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le 4">
            <a:extLst>
              <a:ext uri="{FF2B5EF4-FFF2-40B4-BE49-F238E27FC236}">
                <a16:creationId xmlns:a16="http://schemas.microsoft.com/office/drawing/2014/main" id="{43E8D333-1481-D94C-9DE2-EE2FF4E5D39F}"/>
              </a:ext>
            </a:extLst>
          </p:cNvPr>
          <p:cNvSpPr txBox="1">
            <a:spLocks/>
          </p:cNvSpPr>
          <p:nvPr/>
        </p:nvSpPr>
        <p:spPr>
          <a:xfrm>
            <a:off x="324104" y="498026"/>
            <a:ext cx="3559518" cy="7755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DIGITAL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INFRASTRUCTURE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6C3FAB32-74AE-C64D-AE5D-28A80797B467}"/>
              </a:ext>
            </a:extLst>
          </p:cNvPr>
          <p:cNvSpPr txBox="1">
            <a:spLocks/>
          </p:cNvSpPr>
          <p:nvPr/>
        </p:nvSpPr>
        <p:spPr>
          <a:xfrm>
            <a:off x="4303618" y="498026"/>
            <a:ext cx="3559518" cy="7755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PAYMENT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INFRASTRUCTURE</a:t>
            </a:r>
          </a:p>
        </p:txBody>
      </p:sp>
      <p:sp>
        <p:nvSpPr>
          <p:cNvPr id="28" name="TextBox 71">
            <a:extLst>
              <a:ext uri="{FF2B5EF4-FFF2-40B4-BE49-F238E27FC236}">
                <a16:creationId xmlns:a16="http://schemas.microsoft.com/office/drawing/2014/main" id="{823576EF-2E7B-A64C-9302-600CC48ACCC7}"/>
              </a:ext>
            </a:extLst>
          </p:cNvPr>
          <p:cNvSpPr txBox="1"/>
          <p:nvPr/>
        </p:nvSpPr>
        <p:spPr>
          <a:xfrm>
            <a:off x="4999413" y="3964422"/>
            <a:ext cx="2167928" cy="830997"/>
          </a:xfrm>
          <a:prstGeom prst="rect">
            <a:avLst/>
          </a:prstGeom>
          <a:noFill/>
        </p:spPr>
        <p:txBody>
          <a:bodyPr vert="horz" wrap="none" lIns="144000" tIns="0" rIns="14400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€ 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39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bn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71">
            <a:extLst>
              <a:ext uri="{FF2B5EF4-FFF2-40B4-BE49-F238E27FC236}">
                <a16:creationId xmlns:a16="http://schemas.microsoft.com/office/drawing/2014/main" id="{1F29AAD6-2360-3A42-8572-029B50E044FA}"/>
              </a:ext>
            </a:extLst>
          </p:cNvPr>
          <p:cNvSpPr txBox="1"/>
          <p:nvPr/>
        </p:nvSpPr>
        <p:spPr>
          <a:xfrm>
            <a:off x="5206768" y="4716604"/>
            <a:ext cx="1753219" cy="318924"/>
          </a:xfrm>
          <a:prstGeom prst="rect">
            <a:avLst/>
          </a:prstGeom>
          <a:noFill/>
        </p:spPr>
        <p:txBody>
          <a:bodyPr vert="horz" wrap="none" lIns="72000" tIns="36000" rIns="72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CREDIT CARD FEES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A4A7AD-C541-8341-A0EF-3F2FAACA1BD2}"/>
              </a:ext>
            </a:extLst>
          </p:cNvPr>
          <p:cNvGrpSpPr/>
          <p:nvPr/>
        </p:nvGrpSpPr>
        <p:grpSpPr>
          <a:xfrm>
            <a:off x="663196" y="1957954"/>
            <a:ext cx="2881335" cy="1399799"/>
            <a:chOff x="977773" y="1861189"/>
            <a:chExt cx="2432295" cy="1181648"/>
          </a:xfrm>
        </p:grpSpPr>
        <p:pic>
          <p:nvPicPr>
            <p:cNvPr id="34" name="Picture 4" descr="mage result for amazon logo">
              <a:extLst>
                <a:ext uri="{FF2B5EF4-FFF2-40B4-BE49-F238E27FC236}">
                  <a16:creationId xmlns:a16="http://schemas.microsoft.com/office/drawing/2014/main" id="{B5739556-1BD4-D14D-9A96-24F07AF3B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45" b="31758"/>
            <a:stretch/>
          </p:blipFill>
          <p:spPr bwMode="auto">
            <a:xfrm>
              <a:off x="1070901" y="1974473"/>
              <a:ext cx="816706" cy="28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mage result for microsoft logo">
              <a:extLst>
                <a:ext uri="{FF2B5EF4-FFF2-40B4-BE49-F238E27FC236}">
                  <a16:creationId xmlns:a16="http://schemas.microsoft.com/office/drawing/2014/main" id="{8C908664-ACC2-4A4C-8E0C-D3A26F5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707" y="2807621"/>
              <a:ext cx="1005108" cy="21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mage result for oracle">
              <a:extLst>
                <a:ext uri="{FF2B5EF4-FFF2-40B4-BE49-F238E27FC236}">
                  <a16:creationId xmlns:a16="http://schemas.microsoft.com/office/drawing/2014/main" id="{9A77C9B2-8DDF-9543-A510-6D1688637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723" y="2810547"/>
              <a:ext cx="972184" cy="23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mage result for facebook logo">
              <a:extLst>
                <a:ext uri="{FF2B5EF4-FFF2-40B4-BE49-F238E27FC236}">
                  <a16:creationId xmlns:a16="http://schemas.microsoft.com/office/drawing/2014/main" id="{1C98557E-7796-D247-8BDC-7867FC348A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87" b="39112"/>
            <a:stretch/>
          </p:blipFill>
          <p:spPr bwMode="auto">
            <a:xfrm>
              <a:off x="2407746" y="2407160"/>
              <a:ext cx="1002322" cy="214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 descr="mage result for ebay logo">
              <a:extLst>
                <a:ext uri="{FF2B5EF4-FFF2-40B4-BE49-F238E27FC236}">
                  <a16:creationId xmlns:a16="http://schemas.microsoft.com/office/drawing/2014/main" id="{186ABEBC-723D-274A-BD43-4D5280A43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73" y="2418786"/>
              <a:ext cx="519723" cy="20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Grafik 62">
              <a:extLst>
                <a:ext uri="{FF2B5EF4-FFF2-40B4-BE49-F238E27FC236}">
                  <a16:creationId xmlns:a16="http://schemas.microsoft.com/office/drawing/2014/main" id="{E2E89713-5962-B443-A8B2-B3F5D07AD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14970" y="2449195"/>
              <a:ext cx="593969" cy="160557"/>
            </a:xfrm>
            <a:prstGeom prst="rect">
              <a:avLst/>
            </a:prstGeom>
          </p:spPr>
        </p:pic>
        <p:pic>
          <p:nvPicPr>
            <p:cNvPr id="41" name="Grafik 63">
              <a:extLst>
                <a:ext uri="{FF2B5EF4-FFF2-40B4-BE49-F238E27FC236}">
                  <a16:creationId xmlns:a16="http://schemas.microsoft.com/office/drawing/2014/main" id="{63143E3E-56E1-5346-8A47-0580C5084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25698" y="1861189"/>
              <a:ext cx="264025" cy="324221"/>
            </a:xfrm>
            <a:prstGeom prst="rect">
              <a:avLst/>
            </a:prstGeom>
          </p:spPr>
        </p:pic>
        <p:pic>
          <p:nvPicPr>
            <p:cNvPr id="42" name="Grafik 64">
              <a:extLst>
                <a:ext uri="{FF2B5EF4-FFF2-40B4-BE49-F238E27FC236}">
                  <a16:creationId xmlns:a16="http://schemas.microsoft.com/office/drawing/2014/main" id="{579FF0A2-A7B4-CE45-8C8A-2D123FAF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9916" y="1949885"/>
              <a:ext cx="742460" cy="251126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41E7A7A-3842-D24B-89B2-8B948266E420}"/>
              </a:ext>
            </a:extLst>
          </p:cNvPr>
          <p:cNvGrpSpPr/>
          <p:nvPr/>
        </p:nvGrpSpPr>
        <p:grpSpPr>
          <a:xfrm>
            <a:off x="-1" y="-3699"/>
            <a:ext cx="12192001" cy="6861699"/>
            <a:chOff x="-1" y="-3699"/>
            <a:chExt cx="12192001" cy="6861699"/>
          </a:xfrm>
          <a:solidFill>
            <a:schemeClr val="tx1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99C7DDB-B364-8449-A382-B2714B588B13}"/>
                </a:ext>
              </a:extLst>
            </p:cNvPr>
            <p:cNvSpPr/>
            <p:nvPr/>
          </p:nvSpPr>
          <p:spPr>
            <a:xfrm>
              <a:off x="-1" y="0"/>
              <a:ext cx="215901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7470D1F-DD28-5D42-93F8-61CC81D902C0}"/>
                </a:ext>
              </a:extLst>
            </p:cNvPr>
            <p:cNvSpPr/>
            <p:nvPr/>
          </p:nvSpPr>
          <p:spPr>
            <a:xfrm>
              <a:off x="11976099" y="0"/>
              <a:ext cx="215901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DA6B835-8384-E341-AE9A-3E310532E588}"/>
                </a:ext>
              </a:extLst>
            </p:cNvPr>
            <p:cNvSpPr/>
            <p:nvPr/>
          </p:nvSpPr>
          <p:spPr>
            <a:xfrm rot="16200000">
              <a:off x="5976247" y="-5833899"/>
              <a:ext cx="219600" cy="118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0D276B4-F650-C34A-A63A-570B67F2DB7F}"/>
                </a:ext>
              </a:extLst>
            </p:cNvPr>
            <p:cNvSpPr/>
            <p:nvPr/>
          </p:nvSpPr>
          <p:spPr>
            <a:xfrm rot="16200000">
              <a:off x="5976247" y="808200"/>
              <a:ext cx="219600" cy="118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TextBox 71">
            <a:extLst>
              <a:ext uri="{FF2B5EF4-FFF2-40B4-BE49-F238E27FC236}">
                <a16:creationId xmlns:a16="http://schemas.microsoft.com/office/drawing/2014/main" id="{CDFEE569-77D0-C141-BA71-A74B1FEF55BE}"/>
              </a:ext>
            </a:extLst>
          </p:cNvPr>
          <p:cNvSpPr txBox="1"/>
          <p:nvPr/>
        </p:nvSpPr>
        <p:spPr>
          <a:xfrm>
            <a:off x="1019899" y="3964422"/>
            <a:ext cx="2167928" cy="830997"/>
          </a:xfrm>
          <a:prstGeom prst="rect">
            <a:avLst/>
          </a:prstGeom>
          <a:noFill/>
        </p:spPr>
        <p:txBody>
          <a:bodyPr vert="horz" wrap="none" lIns="144000" tIns="0" rIns="14400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€ 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30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bn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TextBox 71">
            <a:extLst>
              <a:ext uri="{FF2B5EF4-FFF2-40B4-BE49-F238E27FC236}">
                <a16:creationId xmlns:a16="http://schemas.microsoft.com/office/drawing/2014/main" id="{442A5AE9-80F6-7A48-9292-AC9A46AA7DE1}"/>
              </a:ext>
            </a:extLst>
          </p:cNvPr>
          <p:cNvSpPr txBox="1"/>
          <p:nvPr/>
        </p:nvSpPr>
        <p:spPr>
          <a:xfrm>
            <a:off x="1391561" y="4716604"/>
            <a:ext cx="1424604" cy="318924"/>
          </a:xfrm>
          <a:prstGeom prst="rect">
            <a:avLst/>
          </a:prstGeom>
          <a:noFill/>
        </p:spPr>
        <p:txBody>
          <a:bodyPr vert="horz" wrap="none" lIns="72000" tIns="36000" rIns="72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TRADE DEFICIT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FB8172-A84F-9C41-B701-F83CD8672841}"/>
              </a:ext>
            </a:extLst>
          </p:cNvPr>
          <p:cNvGrpSpPr/>
          <p:nvPr/>
        </p:nvGrpSpPr>
        <p:grpSpPr>
          <a:xfrm>
            <a:off x="4616772" y="2201011"/>
            <a:ext cx="2933211" cy="952500"/>
            <a:chOff x="4687058" y="2201011"/>
            <a:chExt cx="2933211" cy="952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0F0C1D-5F77-E944-B4F0-B4BA611C6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7769" y="2201011"/>
              <a:ext cx="952500" cy="952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576531-6F85-F140-B969-6797F454E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7058" y="2512564"/>
              <a:ext cx="784659" cy="27654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14D82B4-2C63-B345-89CB-3B0BBF2DA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7430" y="2342235"/>
              <a:ext cx="640994" cy="640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2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CA30875-8F1C-D646-A15F-70F802A39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74" r="26257"/>
          <a:stretch/>
        </p:blipFill>
        <p:spPr>
          <a:xfrm>
            <a:off x="4067377" y="173780"/>
            <a:ext cx="4032000" cy="6632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B6E7A0-F209-6044-BD7B-7EF97557B0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36" r="26608"/>
          <a:stretch/>
        </p:blipFill>
        <p:spPr>
          <a:xfrm>
            <a:off x="8147379" y="128802"/>
            <a:ext cx="3948663" cy="6677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0E18D-5AFA-3A48-8A90-386E7AE9A2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80" r="26119"/>
          <a:stretch/>
        </p:blipFill>
        <p:spPr>
          <a:xfrm>
            <a:off x="197064" y="236815"/>
            <a:ext cx="3813599" cy="6511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E4BF2B-6C90-4D4F-BCC4-CE302C0C3C26}"/>
              </a:ext>
            </a:extLst>
          </p:cNvPr>
          <p:cNvSpPr/>
          <p:nvPr/>
        </p:nvSpPr>
        <p:spPr>
          <a:xfrm>
            <a:off x="173540" y="5900"/>
            <a:ext cx="3860646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FE9049-FAEF-384D-AFD5-865A695BE249}"/>
              </a:ext>
            </a:extLst>
          </p:cNvPr>
          <p:cNvSpPr/>
          <p:nvPr/>
        </p:nvSpPr>
        <p:spPr>
          <a:xfrm>
            <a:off x="4067377" y="-3700"/>
            <a:ext cx="4032000" cy="67520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CCA12A-8F29-3044-8FE0-5693AEB879B4}"/>
              </a:ext>
            </a:extLst>
          </p:cNvPr>
          <p:cNvSpPr/>
          <p:nvPr/>
        </p:nvSpPr>
        <p:spPr>
          <a:xfrm>
            <a:off x="8147379" y="14662"/>
            <a:ext cx="382724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2374AB45-7478-4EF0-B0AF-EB18235F05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59" imgH="358" progId="TCLayout.ActiveDocument.1">
                  <p:embed/>
                </p:oleObj>
              </mc:Choice>
              <mc:Fallback>
                <p:oleObj name="think-cell Slide" r:id="rId7" imgW="359" imgH="35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2374AB45-7478-4EF0-B0AF-EB18235F05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le 4">
            <a:extLst>
              <a:ext uri="{FF2B5EF4-FFF2-40B4-BE49-F238E27FC236}">
                <a16:creationId xmlns:a16="http://schemas.microsoft.com/office/drawing/2014/main" id="{43E8D333-1481-D94C-9DE2-EE2FF4E5D39F}"/>
              </a:ext>
            </a:extLst>
          </p:cNvPr>
          <p:cNvSpPr txBox="1">
            <a:spLocks/>
          </p:cNvSpPr>
          <p:nvPr/>
        </p:nvSpPr>
        <p:spPr>
          <a:xfrm>
            <a:off x="324104" y="498026"/>
            <a:ext cx="3559518" cy="7755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DIGITAL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INFRASTRUCTURE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6C3FAB32-74AE-C64D-AE5D-28A80797B467}"/>
              </a:ext>
            </a:extLst>
          </p:cNvPr>
          <p:cNvSpPr txBox="1">
            <a:spLocks/>
          </p:cNvSpPr>
          <p:nvPr/>
        </p:nvSpPr>
        <p:spPr>
          <a:xfrm>
            <a:off x="4303618" y="498026"/>
            <a:ext cx="3559518" cy="7755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PAYMENT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INFRASTRUCTURE</a:t>
            </a:r>
          </a:p>
        </p:txBody>
      </p:sp>
      <p:sp>
        <p:nvSpPr>
          <p:cNvPr id="28" name="TextBox 71">
            <a:extLst>
              <a:ext uri="{FF2B5EF4-FFF2-40B4-BE49-F238E27FC236}">
                <a16:creationId xmlns:a16="http://schemas.microsoft.com/office/drawing/2014/main" id="{823576EF-2E7B-A64C-9302-600CC48ACCC7}"/>
              </a:ext>
            </a:extLst>
          </p:cNvPr>
          <p:cNvSpPr txBox="1"/>
          <p:nvPr/>
        </p:nvSpPr>
        <p:spPr>
          <a:xfrm>
            <a:off x="4999413" y="3964422"/>
            <a:ext cx="2167928" cy="830997"/>
          </a:xfrm>
          <a:prstGeom prst="rect">
            <a:avLst/>
          </a:prstGeom>
          <a:noFill/>
        </p:spPr>
        <p:txBody>
          <a:bodyPr vert="horz" wrap="none" lIns="144000" tIns="0" rIns="14400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€ 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39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bn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71">
            <a:extLst>
              <a:ext uri="{FF2B5EF4-FFF2-40B4-BE49-F238E27FC236}">
                <a16:creationId xmlns:a16="http://schemas.microsoft.com/office/drawing/2014/main" id="{1F29AAD6-2360-3A42-8572-029B50E044FA}"/>
              </a:ext>
            </a:extLst>
          </p:cNvPr>
          <p:cNvSpPr txBox="1"/>
          <p:nvPr/>
        </p:nvSpPr>
        <p:spPr>
          <a:xfrm>
            <a:off x="5206768" y="4716604"/>
            <a:ext cx="1753219" cy="318924"/>
          </a:xfrm>
          <a:prstGeom prst="rect">
            <a:avLst/>
          </a:prstGeom>
          <a:noFill/>
        </p:spPr>
        <p:txBody>
          <a:bodyPr vert="horz" wrap="none" lIns="72000" tIns="36000" rIns="72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CREDIT CARD FEES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9A4A7AD-C541-8341-A0EF-3F2FAACA1BD2}"/>
              </a:ext>
            </a:extLst>
          </p:cNvPr>
          <p:cNvGrpSpPr/>
          <p:nvPr/>
        </p:nvGrpSpPr>
        <p:grpSpPr>
          <a:xfrm>
            <a:off x="663196" y="1957954"/>
            <a:ext cx="2881335" cy="1399799"/>
            <a:chOff x="977773" y="1861189"/>
            <a:chExt cx="2432295" cy="1181648"/>
          </a:xfrm>
        </p:grpSpPr>
        <p:pic>
          <p:nvPicPr>
            <p:cNvPr id="34" name="Picture 4" descr="mage result for amazon logo">
              <a:extLst>
                <a:ext uri="{FF2B5EF4-FFF2-40B4-BE49-F238E27FC236}">
                  <a16:creationId xmlns:a16="http://schemas.microsoft.com/office/drawing/2014/main" id="{B5739556-1BD4-D14D-9A96-24F07AF3B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45" b="31758"/>
            <a:stretch/>
          </p:blipFill>
          <p:spPr bwMode="auto">
            <a:xfrm>
              <a:off x="1070901" y="1974473"/>
              <a:ext cx="816706" cy="285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mage result for microsoft logo">
              <a:extLst>
                <a:ext uri="{FF2B5EF4-FFF2-40B4-BE49-F238E27FC236}">
                  <a16:creationId xmlns:a16="http://schemas.microsoft.com/office/drawing/2014/main" id="{8C908664-ACC2-4A4C-8E0C-D3A26F5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707" y="2807621"/>
              <a:ext cx="1005108" cy="21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mage result for oracle">
              <a:extLst>
                <a:ext uri="{FF2B5EF4-FFF2-40B4-BE49-F238E27FC236}">
                  <a16:creationId xmlns:a16="http://schemas.microsoft.com/office/drawing/2014/main" id="{9A77C9B2-8DDF-9543-A510-6D1688637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723" y="2810547"/>
              <a:ext cx="972184" cy="23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mage result for facebook logo">
              <a:extLst>
                <a:ext uri="{FF2B5EF4-FFF2-40B4-BE49-F238E27FC236}">
                  <a16:creationId xmlns:a16="http://schemas.microsoft.com/office/drawing/2014/main" id="{1C98557E-7796-D247-8BDC-7867FC348A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87" b="39112"/>
            <a:stretch/>
          </p:blipFill>
          <p:spPr bwMode="auto">
            <a:xfrm>
              <a:off x="2407746" y="2407160"/>
              <a:ext cx="1002322" cy="214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 descr="mage result for ebay logo">
              <a:extLst>
                <a:ext uri="{FF2B5EF4-FFF2-40B4-BE49-F238E27FC236}">
                  <a16:creationId xmlns:a16="http://schemas.microsoft.com/office/drawing/2014/main" id="{186ABEBC-723D-274A-BD43-4D5280A43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73" y="2418786"/>
              <a:ext cx="519723" cy="20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Grafik 62">
              <a:extLst>
                <a:ext uri="{FF2B5EF4-FFF2-40B4-BE49-F238E27FC236}">
                  <a16:creationId xmlns:a16="http://schemas.microsoft.com/office/drawing/2014/main" id="{E2E89713-5962-B443-A8B2-B3F5D07AD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14970" y="2449195"/>
              <a:ext cx="593969" cy="160557"/>
            </a:xfrm>
            <a:prstGeom prst="rect">
              <a:avLst/>
            </a:prstGeom>
          </p:spPr>
        </p:pic>
        <p:pic>
          <p:nvPicPr>
            <p:cNvPr id="41" name="Grafik 63">
              <a:extLst>
                <a:ext uri="{FF2B5EF4-FFF2-40B4-BE49-F238E27FC236}">
                  <a16:creationId xmlns:a16="http://schemas.microsoft.com/office/drawing/2014/main" id="{63143E3E-56E1-5346-8A47-0580C5084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25698" y="1861189"/>
              <a:ext cx="264025" cy="324221"/>
            </a:xfrm>
            <a:prstGeom prst="rect">
              <a:avLst/>
            </a:prstGeom>
          </p:spPr>
        </p:pic>
        <p:pic>
          <p:nvPicPr>
            <p:cNvPr id="42" name="Grafik 64">
              <a:extLst>
                <a:ext uri="{FF2B5EF4-FFF2-40B4-BE49-F238E27FC236}">
                  <a16:creationId xmlns:a16="http://schemas.microsoft.com/office/drawing/2014/main" id="{579FF0A2-A7B4-CE45-8C8A-2D123FAF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9916" y="1949885"/>
              <a:ext cx="742460" cy="251126"/>
            </a:xfrm>
            <a:prstGeom prst="rect">
              <a:avLst/>
            </a:prstGeom>
          </p:spPr>
        </p:pic>
      </p:grpSp>
      <p:sp>
        <p:nvSpPr>
          <p:cNvPr id="52" name="TextBox 71">
            <a:extLst>
              <a:ext uri="{FF2B5EF4-FFF2-40B4-BE49-F238E27FC236}">
                <a16:creationId xmlns:a16="http://schemas.microsoft.com/office/drawing/2014/main" id="{8C76A932-3C88-4A4A-B0D9-BCCC45265642}"/>
              </a:ext>
            </a:extLst>
          </p:cNvPr>
          <p:cNvSpPr txBox="1"/>
          <p:nvPr/>
        </p:nvSpPr>
        <p:spPr>
          <a:xfrm>
            <a:off x="8930551" y="3964422"/>
            <a:ext cx="2260904" cy="830997"/>
          </a:xfrm>
          <a:prstGeom prst="rect">
            <a:avLst/>
          </a:prstGeom>
          <a:noFill/>
        </p:spPr>
        <p:txBody>
          <a:bodyPr vert="horz" wrap="none" lIns="144000" tIns="0" rIns="14400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€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30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bn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itle 4">
            <a:extLst>
              <a:ext uri="{FF2B5EF4-FFF2-40B4-BE49-F238E27FC236}">
                <a16:creationId xmlns:a16="http://schemas.microsoft.com/office/drawing/2014/main" id="{3EFD792D-575E-454D-936A-B7743F510157}"/>
              </a:ext>
            </a:extLst>
          </p:cNvPr>
          <p:cNvSpPr txBox="1">
            <a:spLocks/>
          </p:cNvSpPr>
          <p:nvPr/>
        </p:nvSpPr>
        <p:spPr>
          <a:xfrm>
            <a:off x="8281244" y="498026"/>
            <a:ext cx="3559518" cy="7755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150" baseline="0">
                <a:solidFill>
                  <a:schemeClr val="tx2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CAPITAL MARKETS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INFRASTRUCTURE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41E7A7A-3842-D24B-89B2-8B948266E420}"/>
              </a:ext>
            </a:extLst>
          </p:cNvPr>
          <p:cNvGrpSpPr/>
          <p:nvPr/>
        </p:nvGrpSpPr>
        <p:grpSpPr>
          <a:xfrm>
            <a:off x="-1" y="-3699"/>
            <a:ext cx="12192001" cy="6861699"/>
            <a:chOff x="-1" y="-3699"/>
            <a:chExt cx="12192001" cy="6861699"/>
          </a:xfrm>
          <a:solidFill>
            <a:schemeClr val="tx1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99C7DDB-B364-8449-A382-B2714B588B13}"/>
                </a:ext>
              </a:extLst>
            </p:cNvPr>
            <p:cNvSpPr/>
            <p:nvPr/>
          </p:nvSpPr>
          <p:spPr>
            <a:xfrm>
              <a:off x="-1" y="0"/>
              <a:ext cx="215901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7470D1F-DD28-5D42-93F8-61CC81D902C0}"/>
                </a:ext>
              </a:extLst>
            </p:cNvPr>
            <p:cNvSpPr/>
            <p:nvPr/>
          </p:nvSpPr>
          <p:spPr>
            <a:xfrm>
              <a:off x="11976099" y="0"/>
              <a:ext cx="215901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DA6B835-8384-E341-AE9A-3E310532E588}"/>
                </a:ext>
              </a:extLst>
            </p:cNvPr>
            <p:cNvSpPr/>
            <p:nvPr/>
          </p:nvSpPr>
          <p:spPr>
            <a:xfrm rot="16200000">
              <a:off x="5976247" y="-5833899"/>
              <a:ext cx="219600" cy="118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0D276B4-F650-C34A-A63A-570B67F2DB7F}"/>
                </a:ext>
              </a:extLst>
            </p:cNvPr>
            <p:cNvSpPr/>
            <p:nvPr/>
          </p:nvSpPr>
          <p:spPr>
            <a:xfrm rot="16200000">
              <a:off x="5976247" y="808200"/>
              <a:ext cx="219600" cy="118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TextBox 71">
            <a:extLst>
              <a:ext uri="{FF2B5EF4-FFF2-40B4-BE49-F238E27FC236}">
                <a16:creationId xmlns:a16="http://schemas.microsoft.com/office/drawing/2014/main" id="{CDFEE569-77D0-C141-BA71-A74B1FEF55BE}"/>
              </a:ext>
            </a:extLst>
          </p:cNvPr>
          <p:cNvSpPr txBox="1"/>
          <p:nvPr/>
        </p:nvSpPr>
        <p:spPr>
          <a:xfrm>
            <a:off x="1019899" y="3964422"/>
            <a:ext cx="2167928" cy="830997"/>
          </a:xfrm>
          <a:prstGeom prst="rect">
            <a:avLst/>
          </a:prstGeom>
          <a:noFill/>
        </p:spPr>
        <p:txBody>
          <a:bodyPr vert="horz" wrap="none" lIns="144000" tIns="0" rIns="14400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€ 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30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bn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TextBox 71">
            <a:extLst>
              <a:ext uri="{FF2B5EF4-FFF2-40B4-BE49-F238E27FC236}">
                <a16:creationId xmlns:a16="http://schemas.microsoft.com/office/drawing/2014/main" id="{442A5AE9-80F6-7A48-9292-AC9A46AA7DE1}"/>
              </a:ext>
            </a:extLst>
          </p:cNvPr>
          <p:cNvSpPr txBox="1"/>
          <p:nvPr/>
        </p:nvSpPr>
        <p:spPr>
          <a:xfrm>
            <a:off x="1391561" y="4716604"/>
            <a:ext cx="1424604" cy="318924"/>
          </a:xfrm>
          <a:prstGeom prst="rect">
            <a:avLst/>
          </a:prstGeom>
          <a:noFill/>
        </p:spPr>
        <p:txBody>
          <a:bodyPr vert="horz" wrap="none" lIns="72000" tIns="36000" rIns="72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TRADE DEFICIT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A86097-6B74-5D4D-8BD2-61DD781BF465}"/>
              </a:ext>
            </a:extLst>
          </p:cNvPr>
          <p:cNvGrpSpPr/>
          <p:nvPr/>
        </p:nvGrpSpPr>
        <p:grpSpPr>
          <a:xfrm>
            <a:off x="8483846" y="5321796"/>
            <a:ext cx="3154314" cy="742435"/>
            <a:chOff x="8465364" y="5321796"/>
            <a:chExt cx="3154314" cy="74243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3A57784-F8A8-3647-AB1F-F49BFA556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84295" y="5439823"/>
              <a:ext cx="993512" cy="1904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0221549-556C-7344-8682-228E0E29D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27918" y="5823456"/>
              <a:ext cx="556710" cy="2288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C97EA57-FA61-774D-B827-3348D3687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83529" y="5810136"/>
              <a:ext cx="757324" cy="24219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B3E0AF0-2BBF-8C41-A3A5-27573A3B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25206" y="5787082"/>
              <a:ext cx="1065485" cy="27714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1A0A8B4-1A16-4C43-8646-B748DC9F6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65364" y="5468724"/>
              <a:ext cx="911992" cy="18709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E532520-1A17-0344-952F-EE8B6F14C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19992" y="5321796"/>
              <a:ext cx="899686" cy="449843"/>
            </a:xfrm>
            <a:prstGeom prst="rect">
              <a:avLst/>
            </a:prstGeom>
          </p:spPr>
        </p:pic>
      </p:grpSp>
      <p:sp>
        <p:nvSpPr>
          <p:cNvPr id="69" name="TextBox 71">
            <a:extLst>
              <a:ext uri="{FF2B5EF4-FFF2-40B4-BE49-F238E27FC236}">
                <a16:creationId xmlns:a16="http://schemas.microsoft.com/office/drawing/2014/main" id="{EE730B3F-9609-7443-9921-E5F5250C9C12}"/>
              </a:ext>
            </a:extLst>
          </p:cNvPr>
          <p:cNvSpPr txBox="1"/>
          <p:nvPr/>
        </p:nvSpPr>
        <p:spPr>
          <a:xfrm>
            <a:off x="8400288" y="4716604"/>
            <a:ext cx="3321430" cy="318924"/>
          </a:xfrm>
          <a:prstGeom prst="rect">
            <a:avLst/>
          </a:prstGeom>
          <a:noFill/>
        </p:spPr>
        <p:txBody>
          <a:bodyPr vert="horz" wrap="none" lIns="72000" tIns="36000" rIns="72000" bIns="36000" rtlCol="0">
            <a:spAutoFit/>
          </a:bodyPr>
          <a:lstStyle>
            <a:defPPr>
              <a:defRPr lang="de-DE"/>
            </a:defPPr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latin typeface="+mn-lt"/>
              </a:rPr>
              <a:t>FEES COLLECTED BY FOREIGN BANKS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FB8172-A84F-9C41-B701-F83CD8672841}"/>
              </a:ext>
            </a:extLst>
          </p:cNvPr>
          <p:cNvGrpSpPr/>
          <p:nvPr/>
        </p:nvGrpSpPr>
        <p:grpSpPr>
          <a:xfrm>
            <a:off x="4616772" y="2201011"/>
            <a:ext cx="2933211" cy="952500"/>
            <a:chOff x="4687058" y="2201011"/>
            <a:chExt cx="2933211" cy="952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0F0C1D-5F77-E944-B4F0-B4BA611C6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7769" y="2201011"/>
              <a:ext cx="952500" cy="952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576531-6F85-F140-B969-6797F454E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7058" y="2512564"/>
              <a:ext cx="784659" cy="27654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14D82B4-2C63-B345-89CB-3B0BBF2DA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7430" y="2342235"/>
              <a:ext cx="640994" cy="64099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9EFC878-5EB1-9544-9CA6-3A162EA4F1A6}"/>
              </a:ext>
            </a:extLst>
          </p:cNvPr>
          <p:cNvGrpSpPr/>
          <p:nvPr/>
        </p:nvGrpSpPr>
        <p:grpSpPr>
          <a:xfrm>
            <a:off x="8883995" y="1986937"/>
            <a:ext cx="2354016" cy="1213841"/>
            <a:chOff x="8929323" y="1986937"/>
            <a:chExt cx="2354016" cy="12138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E949C5-FC87-F44D-B4F5-46EC6A794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9323" y="2377846"/>
              <a:ext cx="357942" cy="3587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FC9D16-C1BA-E04F-90D1-842419CC8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64730" y="2369719"/>
              <a:ext cx="355142" cy="3536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14112B-9686-234E-91FB-AE3C6EE4D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01871" y="1986937"/>
              <a:ext cx="512963" cy="2524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EFBC5E-7D17-3548-936F-86F3BC10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84932" y="3006231"/>
              <a:ext cx="998407" cy="15874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7EA05D7-ECE3-244C-ABD3-E6D8B8E08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1058" r="21058" b="19225"/>
            <a:stretch/>
          </p:blipFill>
          <p:spPr>
            <a:xfrm>
              <a:off x="9456433" y="2324203"/>
              <a:ext cx="316691" cy="44193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05376F-C06B-164C-B462-DD49D069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42880" y="2973066"/>
              <a:ext cx="985769" cy="2277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B96716-FA2A-1245-899D-B2FD1387B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57867" y="2452616"/>
              <a:ext cx="704147" cy="26428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513B72C-36F9-5D44-9261-7EB677055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6181" y="2023887"/>
              <a:ext cx="1268751" cy="186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6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54F1D96-F543-7C41-A00C-E6B1BD7784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4930488"/>
              </p:ext>
            </p:extLst>
          </p:nvPr>
        </p:nvGraphicFramePr>
        <p:xfrm>
          <a:off x="3048795" y="17152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54F1D96-F543-7C41-A00C-E6B1BD778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795" y="17152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39AAE0-9052-8E41-820B-DEDEC39158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48000" y="1714500"/>
            <a:ext cx="79375" cy="79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2800" dirty="0">
              <a:latin typeface="Sabon LT Std" panose="02020602060506020403" pitchFamily="18" charset="77"/>
              <a:ea typeface="+mj-ea"/>
              <a:cs typeface="+mj-cs"/>
              <a:sym typeface="Sabon LT Std" panose="02020602060506020403" pitchFamily="18" charset="77"/>
            </a:endParaRP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212FF805-2BDB-4D71-89EB-1D8E834F81A9}"/>
              </a:ext>
            </a:extLst>
          </p:cNvPr>
          <p:cNvSpPr txBox="1">
            <a:spLocks/>
          </p:cNvSpPr>
          <p:nvPr/>
        </p:nvSpPr>
        <p:spPr>
          <a:xfrm>
            <a:off x="1636777" y="3658410"/>
            <a:ext cx="2138534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2000" dirty="0">
                <a:solidFill>
                  <a:schemeClr val="tx1"/>
                </a:solidFill>
                <a:latin typeface="+mn-lt"/>
              </a:rPr>
              <a:t>Direct communication, </a:t>
            </a:r>
            <a:br>
              <a:rPr lang="en-GB" sz="2000" dirty="0">
                <a:solidFill>
                  <a:schemeClr val="tx1"/>
                </a:solidFill>
                <a:latin typeface="+mn-lt"/>
              </a:rPr>
            </a:br>
            <a:r>
              <a:rPr lang="en-GB" sz="2000" dirty="0">
                <a:solidFill>
                  <a:schemeClr val="tx1"/>
                </a:solidFill>
                <a:latin typeface="+mn-lt"/>
              </a:rPr>
              <a:t>no gatekeepers</a:t>
            </a:r>
          </a:p>
        </p:txBody>
      </p:sp>
      <p:pic>
        <p:nvPicPr>
          <p:cNvPr id="35" name="Picture 41">
            <a:extLst>
              <a:ext uri="{FF2B5EF4-FFF2-40B4-BE49-F238E27FC236}">
                <a16:creationId xmlns:a16="http://schemas.microsoft.com/office/drawing/2014/main" id="{F573F276-4D7E-4A0E-A9F9-B957401EF4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42" y="2529000"/>
            <a:ext cx="903104" cy="900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6079D9F-33E6-4959-90F4-DE9491C7F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98233"/>
            <a:ext cx="11038962" cy="376321"/>
          </a:xfrm>
        </p:spPr>
        <p:txBody>
          <a:bodyPr vert="horz"/>
          <a:lstStyle/>
          <a:p>
            <a:r>
              <a:rPr lang="en-GB" dirty="0"/>
              <a:t>Attention </a:t>
            </a:r>
            <a:r>
              <a:rPr lang="en-GB"/>
              <a:t>has also become </a:t>
            </a:r>
            <a:r>
              <a:rPr lang="en-GB" dirty="0"/>
              <a:t>critical infrastructure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BC158833-2BD1-477B-AA57-FCFD7358B70B}"/>
              </a:ext>
            </a:extLst>
          </p:cNvPr>
          <p:cNvSpPr txBox="1">
            <a:spLocks/>
          </p:cNvSpPr>
          <p:nvPr/>
        </p:nvSpPr>
        <p:spPr>
          <a:xfrm>
            <a:off x="5121374" y="3658410"/>
            <a:ext cx="1949253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2000" dirty="0">
                <a:solidFill>
                  <a:schemeClr val="tx1"/>
                </a:solidFill>
                <a:latin typeface="+mn-lt"/>
              </a:rPr>
              <a:t>Curated news feeds</a:t>
            </a:r>
            <a:br>
              <a:rPr lang="en-GB" sz="2000" dirty="0">
                <a:solidFill>
                  <a:schemeClr val="tx1"/>
                </a:solidFill>
                <a:latin typeface="+mn-lt"/>
              </a:rPr>
            </a:br>
            <a:r>
              <a:rPr lang="en-GB" sz="2000" dirty="0">
                <a:solidFill>
                  <a:schemeClr val="tx1"/>
                </a:solidFill>
                <a:latin typeface="+mn-lt"/>
              </a:rPr>
              <a:t>shaping our opinions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62614AEF-E577-47B1-AA95-710D682CC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3531" y="2529000"/>
            <a:ext cx="900000" cy="900000"/>
          </a:xfrm>
          <a:prstGeom prst="ellipse">
            <a:avLst/>
          </a:prstGeom>
        </p:spPr>
      </p:pic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C16C6608-A70D-472D-965C-5AD4968B77DE}"/>
              </a:ext>
            </a:extLst>
          </p:cNvPr>
          <p:cNvSpPr txBox="1">
            <a:spLocks/>
          </p:cNvSpPr>
          <p:nvPr/>
        </p:nvSpPr>
        <p:spPr>
          <a:xfrm>
            <a:off x="8269633" y="3658410"/>
            <a:ext cx="2202526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2000" dirty="0">
                <a:solidFill>
                  <a:schemeClr val="tx1"/>
                </a:solidFill>
                <a:latin typeface="+mn-lt"/>
              </a:rPr>
              <a:t>Artificial intelligence</a:t>
            </a:r>
            <a:br>
              <a:rPr lang="en-GB" sz="2000" dirty="0">
                <a:solidFill>
                  <a:schemeClr val="tx1"/>
                </a:solidFill>
                <a:latin typeface="+mn-lt"/>
              </a:rPr>
            </a:br>
            <a:r>
              <a:rPr lang="en-GB" sz="2000" dirty="0">
                <a:solidFill>
                  <a:schemeClr val="tx1"/>
                </a:solidFill>
                <a:latin typeface="+mn-lt"/>
              </a:rPr>
              <a:t>shaping our perception</a:t>
            </a:r>
          </a:p>
        </p:txBody>
      </p:sp>
      <p:pic>
        <p:nvPicPr>
          <p:cNvPr id="1178629" name="Picture 5" descr="Bildergebnis für facebook icon">
            <a:extLst>
              <a:ext uri="{FF2B5EF4-FFF2-40B4-BE49-F238E27FC236}">
                <a16:creationId xmlns:a16="http://schemas.microsoft.com/office/drawing/2014/main" id="{B5A13F82-7092-4270-9471-4ED7B6E4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00" y="2529000"/>
            <a:ext cx="900000" cy="9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9F1D123-7794-FC44-BE76-BAFA5D739D8A}"/>
              </a:ext>
            </a:extLst>
          </p:cNvPr>
          <p:cNvSpPr txBox="1">
            <a:spLocks/>
          </p:cNvSpPr>
          <p:nvPr/>
        </p:nvSpPr>
        <p:spPr>
          <a:xfrm>
            <a:off x="1708276" y="5049984"/>
            <a:ext cx="87754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2000" b="1" dirty="0">
                <a:solidFill>
                  <a:schemeClr val="accent6"/>
                </a:solidFill>
                <a:latin typeface="+mn-lt"/>
              </a:rPr>
              <a:t>Technology platforms have delivered the prerequisites for populism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8FF2B-3D28-0AE4-F9A3-2A1FEDC2D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806" r="25806"/>
          <a:stretch/>
        </p:blipFill>
        <p:spPr>
          <a:xfrm>
            <a:off x="3857920" y="2454773"/>
            <a:ext cx="1043170" cy="1043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C4812-C0A3-2E9A-6036-87537C8BE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6396" y="2529000"/>
            <a:ext cx="904616" cy="9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02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54F1D96-F543-7C41-A00C-E6B1BD7784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5554517"/>
              </p:ext>
            </p:extLst>
          </p:nvPr>
        </p:nvGraphicFramePr>
        <p:xfrm>
          <a:off x="3048795" y="17152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54F1D96-F543-7C41-A00C-E6B1BD778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795" y="17152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39AAE0-9052-8E41-820B-DEDEC39158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48000" y="1714500"/>
            <a:ext cx="79375" cy="79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2800" dirty="0">
              <a:latin typeface="Sabon LT Std" panose="02020602060506020403" pitchFamily="18" charset="77"/>
              <a:ea typeface="+mj-ea"/>
              <a:cs typeface="+mj-cs"/>
              <a:sym typeface="Sabon LT Std" panose="02020602060506020403" pitchFamily="18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8C47A9-527E-4DCD-B5AB-09954B9E1B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8657"/>
          <a:stretch/>
        </p:blipFill>
        <p:spPr>
          <a:xfrm>
            <a:off x="2102883" y="1924050"/>
            <a:ext cx="4165597" cy="4933950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DFC95B0-AC08-4ACC-A22E-E271A146950C}"/>
              </a:ext>
            </a:extLst>
          </p:cNvPr>
          <p:cNvSpPr txBox="1">
            <a:spLocks/>
          </p:cNvSpPr>
          <p:nvPr/>
        </p:nvSpPr>
        <p:spPr>
          <a:xfrm>
            <a:off x="1150050" y="2780670"/>
            <a:ext cx="1769716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719138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89535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dirty="0">
                <a:latin typeface="+mj-lt"/>
              </a:rPr>
              <a:t>3+ hours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C15F4665-04F9-4E47-9B1D-DF47FFC01A03}"/>
              </a:ext>
            </a:extLst>
          </p:cNvPr>
          <p:cNvSpPr txBox="1">
            <a:spLocks/>
          </p:cNvSpPr>
          <p:nvPr/>
        </p:nvSpPr>
        <p:spPr>
          <a:xfrm>
            <a:off x="943263" y="3429000"/>
            <a:ext cx="2183290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719138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89535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latin typeface="+mj-lt"/>
              </a:rPr>
              <a:t>Daily social media usage</a:t>
            </a:r>
            <a:br>
              <a:rPr lang="en-GB" sz="1600" dirty="0">
                <a:latin typeface="+mj-lt"/>
              </a:rPr>
            </a:br>
            <a:r>
              <a:rPr lang="en-GB" sz="1600" dirty="0">
                <a:latin typeface="+mj-lt"/>
              </a:rPr>
              <a:t>(European average)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C6A8A3A-D5ED-411A-AEF0-03324C3B54CB}"/>
              </a:ext>
            </a:extLst>
          </p:cNvPr>
          <p:cNvSpPr txBox="1">
            <a:spLocks/>
          </p:cNvSpPr>
          <p:nvPr/>
        </p:nvSpPr>
        <p:spPr>
          <a:xfrm>
            <a:off x="6853494" y="2780669"/>
            <a:ext cx="1795363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54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3600" dirty="0">
                <a:latin typeface="+mj-lt"/>
              </a:rPr>
              <a:t>13,140 h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6633B9-D116-4E67-AA39-9B28141530BF}"/>
              </a:ext>
            </a:extLst>
          </p:cNvPr>
          <p:cNvSpPr txBox="1">
            <a:spLocks/>
          </p:cNvSpPr>
          <p:nvPr/>
        </p:nvSpPr>
        <p:spPr>
          <a:xfrm>
            <a:off x="6574572" y="3429000"/>
            <a:ext cx="2353208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600" b="0" dirty="0"/>
              <a:t>By the time they complete </a:t>
            </a:r>
            <a:br>
              <a:rPr lang="en-GB" sz="1600" b="0" dirty="0"/>
            </a:br>
            <a:r>
              <a:rPr lang="en-GB" sz="1600" b="0" dirty="0"/>
              <a:t>university studies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8B9A9086-11EA-437B-BF02-9B3642D29E60}"/>
              </a:ext>
            </a:extLst>
          </p:cNvPr>
          <p:cNvSpPr txBox="1">
            <a:spLocks/>
          </p:cNvSpPr>
          <p:nvPr/>
        </p:nvSpPr>
        <p:spPr>
          <a:xfrm>
            <a:off x="9549354" y="2780670"/>
            <a:ext cx="1795363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54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3600" dirty="0">
                <a:latin typeface="+mj-lt"/>
              </a:rPr>
              <a:t>7.1 years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EE581E0A-7FA3-5945-B9A2-FD3F20C26EAE}"/>
              </a:ext>
            </a:extLst>
          </p:cNvPr>
          <p:cNvSpPr txBox="1">
            <a:spLocks/>
          </p:cNvSpPr>
          <p:nvPr/>
        </p:nvSpPr>
        <p:spPr>
          <a:xfrm>
            <a:off x="9521303" y="3429000"/>
            <a:ext cx="1851469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600" b="0" dirty="0"/>
              <a:t>equivalent of</a:t>
            </a:r>
            <a:br>
              <a:rPr lang="en-GB" sz="1600" b="0" dirty="0"/>
            </a:br>
            <a:r>
              <a:rPr lang="en-GB" sz="1600" b="0" dirty="0"/>
              <a:t>office working hours</a:t>
            </a:r>
          </a:p>
        </p:txBody>
      </p:sp>
      <p:sp>
        <p:nvSpPr>
          <p:cNvPr id="46" name="Content Placeholder 7">
            <a:extLst>
              <a:ext uri="{FF2B5EF4-FFF2-40B4-BE49-F238E27FC236}">
                <a16:creationId xmlns:a16="http://schemas.microsoft.com/office/drawing/2014/main" id="{437F58C6-A72C-4E11-ABF2-F0F3BDC59FBB}"/>
              </a:ext>
            </a:extLst>
          </p:cNvPr>
          <p:cNvSpPr txBox="1">
            <a:spLocks/>
          </p:cNvSpPr>
          <p:nvPr/>
        </p:nvSpPr>
        <p:spPr>
          <a:xfrm>
            <a:off x="-2637554" y="309702"/>
            <a:ext cx="2398021" cy="995144"/>
          </a:xfrm>
          <a:prstGeom prst="rect">
            <a:avLst/>
          </a:prstGeom>
        </p:spPr>
        <p:txBody>
          <a:bodyPr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719138" indent="-1809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895350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utiger LT 47 LightCn" panose="02000406030000020004" pitchFamily="2" charset="0"/>
              <a:buNone/>
            </a:pPr>
            <a:r>
              <a:rPr lang="en-GB" sz="1600" dirty="0" err="1"/>
              <a:t>Parallelen</a:t>
            </a:r>
            <a:r>
              <a:rPr lang="en-GB" sz="1600" dirty="0"/>
              <a:t> </a:t>
            </a:r>
            <a:r>
              <a:rPr lang="en-GB" sz="1600" dirty="0" err="1"/>
              <a:t>zu</a:t>
            </a:r>
            <a:r>
              <a:rPr lang="en-GB" sz="1600" dirty="0"/>
              <a:t> </a:t>
            </a:r>
            <a:r>
              <a:rPr lang="en-GB" sz="1600" dirty="0" err="1"/>
              <a:t>politik</a:t>
            </a:r>
            <a:r>
              <a:rPr lang="en-GB" sz="1600" dirty="0"/>
              <a:t>:</a:t>
            </a:r>
          </a:p>
          <a:p>
            <a:pPr marL="0" indent="0">
              <a:buFont typeface="Frutiger LT 47 LightCn" panose="02000406030000020004" pitchFamily="2" charset="0"/>
              <a:buNone/>
            </a:pPr>
            <a:r>
              <a:rPr lang="en-GB" sz="1600" dirty="0"/>
              <a:t>Social media time spent (</a:t>
            </a:r>
            <a:r>
              <a:rPr lang="en-GB" sz="1600" dirty="0" err="1"/>
              <a:t>bestehende</a:t>
            </a:r>
            <a:r>
              <a:rPr lang="en-GB" sz="1600" dirty="0"/>
              <a:t> slides)</a:t>
            </a:r>
          </a:p>
          <a:p>
            <a:pPr marL="0" indent="0">
              <a:buFont typeface="Frutiger LT 47 LightCn" panose="02000406030000020004" pitchFamily="2" charset="0"/>
              <a:buNone/>
            </a:pPr>
            <a:endParaRPr lang="en-GB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1C00FC-8777-816F-002C-7C282C5A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98233"/>
            <a:ext cx="11038962" cy="376321"/>
          </a:xfrm>
        </p:spPr>
        <p:txBody>
          <a:bodyPr vert="horz"/>
          <a:lstStyle/>
          <a:p>
            <a:r>
              <a:rPr lang="en-GB" dirty="0"/>
              <a:t>Today's youth constantly influenced through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3967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54F1D96-F543-7C41-A00C-E6B1BD7784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048795" y="1715295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54F1D96-F543-7C41-A00C-E6B1BD778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795" y="1715295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39AAE0-9052-8E41-820B-DEDEC39158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48000" y="1714500"/>
            <a:ext cx="79375" cy="79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GB" sz="2800" dirty="0">
              <a:latin typeface="Sabon LT Std" panose="02020602060506020403" pitchFamily="18" charset="77"/>
              <a:ea typeface="+mj-ea"/>
              <a:cs typeface="+mj-cs"/>
              <a:sym typeface="Sabon LT Std" panose="02020602060506020403" pitchFamily="18" charset="77"/>
            </a:endParaRP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E7A7F46F-BA3E-4487-84CF-E681B87CA855}"/>
              </a:ext>
            </a:extLst>
          </p:cNvPr>
          <p:cNvSpPr txBox="1">
            <a:spLocks/>
          </p:cNvSpPr>
          <p:nvPr/>
        </p:nvSpPr>
        <p:spPr>
          <a:xfrm>
            <a:off x="5627810" y="4082038"/>
            <a:ext cx="993477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Traffic flows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D6B8952C-EE4C-4F8E-A1BB-F99EB57F7874}"/>
              </a:ext>
            </a:extLst>
          </p:cNvPr>
          <p:cNvSpPr txBox="1">
            <a:spLocks/>
          </p:cNvSpPr>
          <p:nvPr/>
        </p:nvSpPr>
        <p:spPr>
          <a:xfrm>
            <a:off x="3140572" y="4082038"/>
            <a:ext cx="1455527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Buying behaviour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DF72541F-8B32-401C-9528-7B5E651A689B}"/>
              </a:ext>
            </a:extLst>
          </p:cNvPr>
          <p:cNvSpPr txBox="1">
            <a:spLocks/>
          </p:cNvSpPr>
          <p:nvPr/>
        </p:nvSpPr>
        <p:spPr>
          <a:xfrm>
            <a:off x="1024132" y="4082038"/>
            <a:ext cx="1322477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Communication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F8B188E-5943-4EAA-B1FE-1EB55DE7C689}"/>
              </a:ext>
            </a:extLst>
          </p:cNvPr>
          <p:cNvSpPr txBox="1">
            <a:spLocks/>
          </p:cNvSpPr>
          <p:nvPr/>
        </p:nvSpPr>
        <p:spPr>
          <a:xfrm>
            <a:off x="7597337" y="4082038"/>
            <a:ext cx="143308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Health behaviour</a:t>
            </a:r>
          </a:p>
        </p:txBody>
      </p:sp>
      <p:pic>
        <p:nvPicPr>
          <p:cNvPr id="28" name="Picture 21" descr="Bildergebnis fÃ¼r maps icon">
            <a:extLst>
              <a:ext uri="{FF2B5EF4-FFF2-40B4-BE49-F238E27FC236}">
                <a16:creationId xmlns:a16="http://schemas.microsoft.com/office/drawing/2014/main" id="{F51BCDDF-C50B-46E4-A67C-29CDAB232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218" y="3162619"/>
            <a:ext cx="748662" cy="7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4C53954-7D5F-4798-808B-8B1F64602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344" y="3204541"/>
            <a:ext cx="650110" cy="664818"/>
          </a:xfrm>
          <a:prstGeom prst="rect">
            <a:avLst/>
          </a:prstGeom>
        </p:spPr>
      </p:pic>
      <p:pic>
        <p:nvPicPr>
          <p:cNvPr id="26" name="Picture 19" descr="Bildergebnis fÃ¼r apple health icon">
            <a:extLst>
              <a:ext uri="{FF2B5EF4-FFF2-40B4-BE49-F238E27FC236}">
                <a16:creationId xmlns:a16="http://schemas.microsoft.com/office/drawing/2014/main" id="{AECF61B8-9837-4935-A879-9128A886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2308" y="3201484"/>
            <a:ext cx="670936" cy="67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5" descr="Bildergebnis fÃ¼r netflix icon">
            <a:extLst>
              <a:ext uri="{FF2B5EF4-FFF2-40B4-BE49-F238E27FC236}">
                <a16:creationId xmlns:a16="http://schemas.microsoft.com/office/drawing/2014/main" id="{8355E256-6AE6-4978-A2BC-B75E5792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6672" y="3204541"/>
            <a:ext cx="664818" cy="6648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94379AB-EE01-4ADD-AA70-F2506E1353EA}"/>
              </a:ext>
            </a:extLst>
          </p:cNvPr>
          <p:cNvSpPr txBox="1">
            <a:spLocks/>
          </p:cNvSpPr>
          <p:nvPr/>
        </p:nvSpPr>
        <p:spPr>
          <a:xfrm>
            <a:off x="9595784" y="4082038"/>
            <a:ext cx="1662314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3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1800" dirty="0">
                <a:solidFill>
                  <a:schemeClr val="tx1"/>
                </a:solidFill>
                <a:latin typeface="+mn-lt"/>
              </a:rPr>
              <a:t>Media consumption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079D9F-33E6-4959-90F4-DE9491C7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platforms have become the infrastructure for our daily life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A2ECC71-94BC-4825-9859-3755C53802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9882" y="3186113"/>
            <a:ext cx="916908" cy="756584"/>
          </a:xfrm>
          <a:prstGeom prst="rect">
            <a:avLst/>
          </a:prstGeom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19012D78-F851-46AB-B7A4-DC4678C5F972}"/>
              </a:ext>
            </a:extLst>
          </p:cNvPr>
          <p:cNvSpPr txBox="1">
            <a:spLocks/>
          </p:cNvSpPr>
          <p:nvPr/>
        </p:nvSpPr>
        <p:spPr>
          <a:xfrm>
            <a:off x="4399905" y="5542459"/>
            <a:ext cx="3394647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6000" b="0">
                <a:solidFill>
                  <a:schemeClr val="tx2"/>
                </a:solidFill>
                <a:latin typeface="Frutiger LT 57 Cn" panose="02000506040000020004" pitchFamily="2" charset="0"/>
              </a:defRPr>
            </a:lvl1pPr>
            <a:lvl2pPr marL="360363" indent="-166688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2pPr>
            <a:lvl3pPr marL="538163" indent="-17780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3pPr>
            <a:lvl4pPr marL="719138" indent="-180975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>
                <a:solidFill>
                  <a:schemeClr val="tx2"/>
                </a:solidFill>
              </a:defRPr>
            </a:lvl4pPr>
            <a:lvl5pPr marL="895350" indent="-176213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sz="1400" b="1" spc="300" dirty="0">
                <a:solidFill>
                  <a:schemeClr val="tx1"/>
                </a:solidFill>
                <a:latin typeface="+mn-lt"/>
              </a:rPr>
              <a:t>NONE OF THESE ARE EUROPEAN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F95D5D39-7DE4-4C54-A9A3-690EA5B827A3}"/>
              </a:ext>
            </a:extLst>
          </p:cNvPr>
          <p:cNvCxnSpPr>
            <a:cxnSpLocks/>
          </p:cNvCxnSpPr>
          <p:nvPr/>
        </p:nvCxnSpPr>
        <p:spPr>
          <a:xfrm flipH="1">
            <a:off x="580938" y="5650181"/>
            <a:ext cx="367102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ECB49883-A959-4971-8B9B-EEBD5F781191}"/>
              </a:ext>
            </a:extLst>
          </p:cNvPr>
          <p:cNvCxnSpPr>
            <a:cxnSpLocks/>
          </p:cNvCxnSpPr>
          <p:nvPr/>
        </p:nvCxnSpPr>
        <p:spPr>
          <a:xfrm flipH="1">
            <a:off x="7964718" y="5650181"/>
            <a:ext cx="367102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39320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5621836"/>
              </p:ext>
            </p:extLst>
          </p:nvPr>
        </p:nvGraphicFramePr>
        <p:xfrm>
          <a:off x="3048795" y="1715296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59" imgH="358" progId="TCLayout.ActiveDocument.1">
                  <p:embed/>
                </p:oleObj>
              </mc:Choice>
              <mc:Fallback>
                <p:oleObj name="think-cell Slide" r:id="rId9" imgW="359" imgH="358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8795" y="1715296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21F07B9-796A-45DE-A6EB-2BDD971136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48000" y="1714500"/>
            <a:ext cx="79375" cy="79375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de-DE" sz="280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1D2410B7-CC17-418C-B902-7AE0754CEF2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3048002" y="1714502"/>
            <a:ext cx="79376" cy="79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400" dirty="0">
              <a:latin typeface="Frutiger LT 47 LightCn" panose="02000406030000020004" pitchFamily="2" charset="0"/>
              <a:ea typeface="+mj-ea"/>
              <a:sym typeface="Frutiger LT 47 LightCn" panose="02000406030000020004" pitchFamily="2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75187" y="798169"/>
            <a:ext cx="11038962" cy="376385"/>
          </a:xfrm>
        </p:spPr>
        <p:txBody>
          <a:bodyPr vert="horz"/>
          <a:lstStyle/>
          <a:p>
            <a:r>
              <a:rPr lang="de-DE" dirty="0"/>
              <a:t>Europe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world‘s</a:t>
            </a:r>
            <a:r>
              <a:rPr lang="de-DE" dirty="0"/>
              <a:t> </a:t>
            </a:r>
            <a:r>
              <a:rPr lang="de-DE" dirty="0" err="1"/>
              <a:t>dominating</a:t>
            </a:r>
            <a:r>
              <a:rPr lang="de-DE" dirty="0"/>
              <a:t> digital </a:t>
            </a:r>
            <a:r>
              <a:rPr lang="de-DE" dirty="0" err="1"/>
              <a:t>platforms</a:t>
            </a:r>
            <a:endParaRPr lang="de-DE" dirty="0">
              <a:sym typeface="Frutiger LT 47 LightCn" panose="02000406030000020004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48E11D-A39C-42BB-AC28-365F0D67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49" y="6181200"/>
            <a:ext cx="3600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20AC3-7F74-466D-A6A4-46DF17E001A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75" name="Textfeld 23">
            <a:extLst>
              <a:ext uri="{FF2B5EF4-FFF2-40B4-BE49-F238E27FC236}">
                <a16:creationId xmlns:a16="http://schemas.microsoft.com/office/drawing/2014/main" id="{67A742DB-5FCE-43D7-A270-21D165857000}"/>
              </a:ext>
            </a:extLst>
          </p:cNvPr>
          <p:cNvSpPr txBox="1"/>
          <p:nvPr/>
        </p:nvSpPr>
        <p:spPr>
          <a:xfrm>
            <a:off x="585074" y="2948709"/>
            <a:ext cx="12857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2000" dirty="0">
                <a:cs typeface="Helvetica Neue"/>
                <a:sym typeface="Frutiger LT 47 LightCn" panose="02000406030000020004" pitchFamily="2" charset="0"/>
              </a:rPr>
              <a:t>Top 20 digital</a:t>
            </a:r>
            <a:br>
              <a:rPr lang="de-DE" sz="2000" dirty="0">
                <a:cs typeface="Helvetica Neue"/>
                <a:sym typeface="Frutiger LT 47 LightCn" panose="02000406030000020004" pitchFamily="2" charset="0"/>
              </a:rPr>
            </a:br>
            <a:r>
              <a:rPr lang="de-DE" sz="2000" dirty="0" err="1">
                <a:cs typeface="Helvetica Neue"/>
                <a:sym typeface="Frutiger LT 47 LightCn" panose="02000406030000020004" pitchFamily="2" charset="0"/>
              </a:rPr>
              <a:t>platforms</a:t>
            </a:r>
            <a:r>
              <a:rPr lang="de-DE" sz="2000" dirty="0">
                <a:cs typeface="Helvetica Neue"/>
                <a:sym typeface="Frutiger LT 47 LightCn" panose="02000406030000020004" pitchFamily="2" charset="0"/>
              </a:rPr>
              <a:t>: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F93C2959-63AF-4B5B-BE51-83B57173B7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54" y="4814672"/>
            <a:ext cx="337981" cy="337980"/>
          </a:xfrm>
          <a:prstGeom prst="ellipse">
            <a:avLst/>
          </a:prstGeom>
          <a:ln>
            <a:noFill/>
          </a:ln>
        </p:spPr>
      </p:pic>
      <p:graphicFrame>
        <p:nvGraphicFramePr>
          <p:cNvPr id="33" name="Chart 28">
            <a:extLst>
              <a:ext uri="{FF2B5EF4-FFF2-40B4-BE49-F238E27FC236}">
                <a16:creationId xmlns:a16="http://schemas.microsoft.com/office/drawing/2014/main" id="{F79AE10F-D158-4BBC-A19D-C9549DBA7CCC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23011047"/>
              </p:ext>
            </p:extLst>
          </p:nvPr>
        </p:nvGraphicFramePr>
        <p:xfrm>
          <a:off x="9274631" y="1979668"/>
          <a:ext cx="2427618" cy="2427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6" name="Ellipse 35">
            <a:extLst>
              <a:ext uri="{FF2B5EF4-FFF2-40B4-BE49-F238E27FC236}">
                <a16:creationId xmlns:a16="http://schemas.microsoft.com/office/drawing/2014/main" id="{66F74218-F044-4A98-BC8C-FFA36EFD8167}"/>
              </a:ext>
            </a:extLst>
          </p:cNvPr>
          <p:cNvSpPr/>
          <p:nvPr/>
        </p:nvSpPr>
        <p:spPr>
          <a:xfrm>
            <a:off x="9628287" y="2333324"/>
            <a:ext cx="1720307" cy="172030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60" rIns="45719" bIns="22860" rtlCol="0" anchor="ctr"/>
          <a:lstStyle/>
          <a:p>
            <a:pPr algn="ctr"/>
            <a:endParaRPr lang="de-DE" sz="9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C2AF4A8-9BC1-43DB-9E3A-2CCEA2C84DDA}"/>
              </a:ext>
            </a:extLst>
          </p:cNvPr>
          <p:cNvSpPr txBox="1"/>
          <p:nvPr/>
        </p:nvSpPr>
        <p:spPr>
          <a:xfrm>
            <a:off x="9628040" y="2916479"/>
            <a:ext cx="1720801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dirty="0">
                <a:cs typeface="Helvetica Neue"/>
                <a:sym typeface="Frutiger LT 47 LightCn" panose="02000406030000020004" pitchFamily="2" charset="0"/>
              </a:rPr>
              <a:t>AVERAGE</a:t>
            </a:r>
            <a:br>
              <a:rPr lang="de-DE" dirty="0">
                <a:cs typeface="Helvetica Neue"/>
                <a:sym typeface="Frutiger LT 47 LightCn" panose="02000406030000020004" pitchFamily="2" charset="0"/>
              </a:rPr>
            </a:br>
            <a:r>
              <a:rPr lang="de-DE" dirty="0">
                <a:cs typeface="Helvetica Neue"/>
                <a:sym typeface="Frutiger LT 47 LightCn" panose="02000406030000020004" pitchFamily="2" charset="0"/>
              </a:rPr>
              <a:t>OWNERSHIP</a:t>
            </a:r>
          </a:p>
        </p:txBody>
      </p:sp>
      <p:sp>
        <p:nvSpPr>
          <p:cNvPr id="38" name="Textfeld 23">
            <a:extLst>
              <a:ext uri="{FF2B5EF4-FFF2-40B4-BE49-F238E27FC236}">
                <a16:creationId xmlns:a16="http://schemas.microsoft.com/office/drawing/2014/main" id="{AD0DE582-E01A-43B8-B4CA-281E4AD3E56D}"/>
              </a:ext>
            </a:extLst>
          </p:cNvPr>
          <p:cNvSpPr txBox="1"/>
          <p:nvPr/>
        </p:nvSpPr>
        <p:spPr>
          <a:xfrm>
            <a:off x="10125801" y="4962449"/>
            <a:ext cx="7550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000" dirty="0">
                <a:solidFill>
                  <a:schemeClr val="tx2"/>
                </a:solidFill>
                <a:cs typeface="Helvetica Neue"/>
                <a:sym typeface="Frutiger LT 47 LightCn" panose="02000406030000020004" pitchFamily="2" charset="0"/>
              </a:rPr>
              <a:t>1.44%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11AD519A-CA22-4DDD-B58F-F8E14EFFDB26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216936386"/>
              </p:ext>
            </p:extLst>
          </p:nvPr>
        </p:nvGraphicFramePr>
        <p:xfrm>
          <a:off x="6011012" y="1979668"/>
          <a:ext cx="2427618" cy="2427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8" name="Ellipse 27">
            <a:extLst>
              <a:ext uri="{FF2B5EF4-FFF2-40B4-BE49-F238E27FC236}">
                <a16:creationId xmlns:a16="http://schemas.microsoft.com/office/drawing/2014/main" id="{C04664E1-D42F-46A8-8973-61F75F0A7E37}"/>
              </a:ext>
            </a:extLst>
          </p:cNvPr>
          <p:cNvSpPr/>
          <p:nvPr/>
        </p:nvSpPr>
        <p:spPr>
          <a:xfrm>
            <a:off x="6364668" y="2333324"/>
            <a:ext cx="1720307" cy="172030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60" rIns="45719" bIns="22860" rtlCol="0" anchor="ctr"/>
          <a:lstStyle/>
          <a:p>
            <a:pPr algn="ctr"/>
            <a:endParaRPr lang="de-DE" sz="900" dirty="0"/>
          </a:p>
        </p:txBody>
      </p:sp>
      <p:sp>
        <p:nvSpPr>
          <p:cNvPr id="29" name="Textfeld 16">
            <a:extLst>
              <a:ext uri="{FF2B5EF4-FFF2-40B4-BE49-F238E27FC236}">
                <a16:creationId xmlns:a16="http://schemas.microsoft.com/office/drawing/2014/main" id="{BD7D0DC5-5E6B-4FB0-8E14-EABE9F3984E7}"/>
              </a:ext>
            </a:extLst>
          </p:cNvPr>
          <p:cNvSpPr txBox="1"/>
          <p:nvPr/>
        </p:nvSpPr>
        <p:spPr>
          <a:xfrm>
            <a:off x="6547609" y="3087324"/>
            <a:ext cx="135442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e-DE" dirty="0">
                <a:cs typeface="Helvetica Neue"/>
                <a:sym typeface="Frutiger LT 47 LightCn" panose="02000406030000020004" pitchFamily="2" charset="0"/>
              </a:rPr>
              <a:t>CAPITAL</a:t>
            </a:r>
            <a:br>
              <a:rPr lang="de-DE" dirty="0">
                <a:cs typeface="Helvetica Neue"/>
                <a:sym typeface="Frutiger LT 47 LightCn" panose="02000406030000020004" pitchFamily="2" charset="0"/>
              </a:rPr>
            </a:br>
            <a:r>
              <a:rPr lang="de-DE" dirty="0">
                <a:cs typeface="Helvetica Neue"/>
                <a:sym typeface="Frutiger LT 47 LightCn" panose="02000406030000020004" pitchFamily="2" charset="0"/>
              </a:rPr>
              <a:t>INVESTED</a:t>
            </a:r>
          </a:p>
        </p:txBody>
      </p:sp>
      <p:sp>
        <p:nvSpPr>
          <p:cNvPr id="30" name="Textfeld 23">
            <a:extLst>
              <a:ext uri="{FF2B5EF4-FFF2-40B4-BE49-F238E27FC236}">
                <a16:creationId xmlns:a16="http://schemas.microsoft.com/office/drawing/2014/main" id="{1C4D0A43-CFCD-48ED-95B9-7D06AC56EF4A}"/>
              </a:ext>
            </a:extLst>
          </p:cNvPr>
          <p:cNvSpPr txBox="1"/>
          <p:nvPr/>
        </p:nvSpPr>
        <p:spPr>
          <a:xfrm>
            <a:off x="6847314" y="4962449"/>
            <a:ext cx="7550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000" dirty="0">
                <a:solidFill>
                  <a:schemeClr val="tx2"/>
                </a:solidFill>
                <a:cs typeface="Helvetica Neue"/>
                <a:sym typeface="Frutiger LT 47 LightCn" panose="02000406030000020004" pitchFamily="2" charset="0"/>
              </a:rPr>
              <a:t>1.98%</a:t>
            </a:r>
          </a:p>
        </p:txBody>
      </p:sp>
      <p:sp>
        <p:nvSpPr>
          <p:cNvPr id="45" name="Textfeld 16">
            <a:extLst>
              <a:ext uri="{FF2B5EF4-FFF2-40B4-BE49-F238E27FC236}">
                <a16:creationId xmlns:a16="http://schemas.microsoft.com/office/drawing/2014/main" id="{59DB2558-5A07-2744-807C-6DD4E033D4BB}"/>
              </a:ext>
            </a:extLst>
          </p:cNvPr>
          <p:cNvSpPr txBox="1"/>
          <p:nvPr/>
        </p:nvSpPr>
        <p:spPr>
          <a:xfrm>
            <a:off x="6418916" y="2678448"/>
            <a:ext cx="16118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defRPr sz="4000">
                <a:cs typeface="Helvetica Neue"/>
              </a:defRPr>
            </a:lvl1pPr>
          </a:lstStyle>
          <a:p>
            <a:pPr algn="ctr"/>
            <a:r>
              <a:rPr lang="de-DE" sz="2400" dirty="0">
                <a:sym typeface="Frutiger LT 47 LightCn" panose="02000406030000020004" pitchFamily="2" charset="0"/>
              </a:rPr>
              <a:t>$62bn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8CCBBCAE-ADFE-4C4E-8D7C-C48814B62453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62204129"/>
              </p:ext>
            </p:extLst>
          </p:nvPr>
        </p:nvGraphicFramePr>
        <p:xfrm>
          <a:off x="2814712" y="1979668"/>
          <a:ext cx="2427618" cy="2427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2" name="Ellipse 27">
            <a:extLst>
              <a:ext uri="{FF2B5EF4-FFF2-40B4-BE49-F238E27FC236}">
                <a16:creationId xmlns:a16="http://schemas.microsoft.com/office/drawing/2014/main" id="{D00CA41B-1F76-514F-9827-2FA83E8FFE37}"/>
              </a:ext>
            </a:extLst>
          </p:cNvPr>
          <p:cNvSpPr/>
          <p:nvPr/>
        </p:nvSpPr>
        <p:spPr>
          <a:xfrm>
            <a:off x="3168368" y="2333324"/>
            <a:ext cx="1720307" cy="172030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60" rIns="45719" bIns="22860" rtlCol="0" anchor="ctr"/>
          <a:lstStyle/>
          <a:p>
            <a:pPr algn="ctr"/>
            <a:endParaRPr lang="de-DE" sz="900" dirty="0"/>
          </a:p>
        </p:txBody>
      </p:sp>
      <p:sp>
        <p:nvSpPr>
          <p:cNvPr id="44" name="Textfeld 23">
            <a:extLst>
              <a:ext uri="{FF2B5EF4-FFF2-40B4-BE49-F238E27FC236}">
                <a16:creationId xmlns:a16="http://schemas.microsoft.com/office/drawing/2014/main" id="{3865D36A-C24B-7846-B856-FB58679749D3}"/>
              </a:ext>
            </a:extLst>
          </p:cNvPr>
          <p:cNvSpPr txBox="1"/>
          <p:nvPr/>
        </p:nvSpPr>
        <p:spPr>
          <a:xfrm>
            <a:off x="3878710" y="4962449"/>
            <a:ext cx="28533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sz="2000" dirty="0">
                <a:solidFill>
                  <a:schemeClr val="tx2"/>
                </a:solidFill>
                <a:cs typeface="Helvetica Neue"/>
                <a:sym typeface="Frutiger LT 47 LightCn" panose="02000406030000020004" pitchFamily="2" charset="0"/>
              </a:rPr>
              <a:t>14</a:t>
            </a:r>
          </a:p>
        </p:txBody>
      </p:sp>
      <p:sp>
        <p:nvSpPr>
          <p:cNvPr id="46" name="Textfeld 16">
            <a:extLst>
              <a:ext uri="{FF2B5EF4-FFF2-40B4-BE49-F238E27FC236}">
                <a16:creationId xmlns:a16="http://schemas.microsoft.com/office/drawing/2014/main" id="{4C65B9F0-4829-5445-8450-038E6270A77F}"/>
              </a:ext>
            </a:extLst>
          </p:cNvPr>
          <p:cNvSpPr txBox="1"/>
          <p:nvPr/>
        </p:nvSpPr>
        <p:spPr>
          <a:xfrm>
            <a:off x="3692116" y="2565883"/>
            <a:ext cx="6728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defRPr sz="4000">
                <a:cs typeface="Helvetica Neue"/>
              </a:defRPr>
            </a:lvl1pPr>
          </a:lstStyle>
          <a:p>
            <a:pPr algn="ctr"/>
            <a:r>
              <a:rPr lang="de-DE" sz="2400" dirty="0">
                <a:sym typeface="Frutiger LT 47 LightCn" panose="02000406030000020004" pitchFamily="2" charset="0"/>
              </a:rPr>
              <a:t>132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1FEDD7C-2BE0-42D2-8B54-53C26D07DA71}"/>
              </a:ext>
            </a:extLst>
          </p:cNvPr>
          <p:cNvCxnSpPr/>
          <p:nvPr/>
        </p:nvCxnSpPr>
        <p:spPr>
          <a:xfrm flipV="1">
            <a:off x="4033932" y="4421574"/>
            <a:ext cx="0" cy="43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16B8E660-F0EC-4EA6-A2BC-A4330634FDC7}"/>
              </a:ext>
            </a:extLst>
          </p:cNvPr>
          <p:cNvCxnSpPr/>
          <p:nvPr/>
        </p:nvCxnSpPr>
        <p:spPr>
          <a:xfrm flipV="1">
            <a:off x="7227982" y="4421574"/>
            <a:ext cx="0" cy="43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167ADAB-93A2-47A8-99F4-F659CFDDACBF}"/>
              </a:ext>
            </a:extLst>
          </p:cNvPr>
          <p:cNvCxnSpPr/>
          <p:nvPr/>
        </p:nvCxnSpPr>
        <p:spPr>
          <a:xfrm flipV="1">
            <a:off x="10484138" y="4421574"/>
            <a:ext cx="0" cy="43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16">
            <a:extLst>
              <a:ext uri="{FF2B5EF4-FFF2-40B4-BE49-F238E27FC236}">
                <a16:creationId xmlns:a16="http://schemas.microsoft.com/office/drawing/2014/main" id="{30507254-FE1C-4510-B678-B841E3AB9516}"/>
              </a:ext>
            </a:extLst>
          </p:cNvPr>
          <p:cNvSpPr txBox="1"/>
          <p:nvPr/>
        </p:nvSpPr>
        <p:spPr>
          <a:xfrm>
            <a:off x="3250417" y="2917564"/>
            <a:ext cx="153425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e-DE" dirty="0">
                <a:cs typeface="Helvetica Neue"/>
                <a:sym typeface="Frutiger LT 47 LightCn" panose="02000406030000020004" pitchFamily="2" charset="0"/>
              </a:rPr>
              <a:t>INVESTMENT</a:t>
            </a:r>
          </a:p>
          <a:p>
            <a:pPr algn="ctr"/>
            <a:r>
              <a:rPr lang="de-DE" dirty="0">
                <a:cs typeface="Helvetica Neue"/>
                <a:sym typeface="Frutiger LT 47 LightCn" panose="02000406030000020004" pitchFamily="2" charset="0"/>
              </a:rPr>
              <a:t>ROUNDS</a:t>
            </a:r>
            <a:br>
              <a:rPr lang="de-DE" dirty="0">
                <a:cs typeface="Helvetica Neue"/>
                <a:sym typeface="Frutiger LT 47 LightCn" panose="02000406030000020004" pitchFamily="2" charset="0"/>
              </a:rPr>
            </a:br>
            <a:r>
              <a:rPr lang="de-DE" dirty="0">
                <a:cs typeface="Helvetica Neue"/>
                <a:sym typeface="Frutiger LT 47 LightCn" panose="02000406030000020004" pitchFamily="2" charset="0"/>
              </a:rPr>
              <a:t>&gt;$10MN</a:t>
            </a:r>
          </a:p>
        </p:txBody>
      </p:sp>
      <p:sp>
        <p:nvSpPr>
          <p:cNvPr id="48" name="Textfeld 23">
            <a:extLst>
              <a:ext uri="{FF2B5EF4-FFF2-40B4-BE49-F238E27FC236}">
                <a16:creationId xmlns:a16="http://schemas.microsoft.com/office/drawing/2014/main" id="{26C0FC1F-48C1-4AD6-BE24-971E51E8C899}"/>
              </a:ext>
            </a:extLst>
          </p:cNvPr>
          <p:cNvSpPr txBox="1"/>
          <p:nvPr/>
        </p:nvSpPr>
        <p:spPr>
          <a:xfrm>
            <a:off x="1160818" y="4954231"/>
            <a:ext cx="11910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2000" dirty="0">
                <a:cs typeface="Helvetica Neue"/>
                <a:sym typeface="Frutiger LT 47 LightCn" panose="02000406030000020004" pitchFamily="2" charset="0"/>
              </a:rPr>
              <a:t>Involvement: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1675869-FE34-C640-6448-B3666F00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71161" y="4982921"/>
            <a:ext cx="335265" cy="33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D91E176-722D-F8AD-9127-A28D514D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850" y="6192000"/>
            <a:ext cx="8640000" cy="123111"/>
          </a:xfrm>
        </p:spPr>
        <p:txBody>
          <a:bodyPr/>
          <a:lstStyle/>
          <a:p>
            <a:r>
              <a:rPr lang="de-DE" sz="800" dirty="0">
                <a:sym typeface="+mn-lt"/>
              </a:rPr>
              <a:t>Source: Public Information, Bloomberg, WSJ, </a:t>
            </a:r>
            <a:r>
              <a:rPr lang="de-DE" sz="800" dirty="0" err="1">
                <a:sym typeface="+mn-lt"/>
              </a:rPr>
              <a:t>Dealroom</a:t>
            </a:r>
            <a:endParaRPr lang="de-DE" sz="800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36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6CCD09C-1D8A-4A1C-BB73-8680BB9246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6373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6CCD09C-1D8A-4A1C-BB73-8680BB924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721E6514-46BE-46FE-A4BA-156B71E5900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latin typeface="Frutiger LT 47 LightCn" panose="02000406030000020004" pitchFamily="2" charset="0"/>
              <a:ea typeface="+mj-ea"/>
              <a:cs typeface="+mj-cs"/>
              <a:sym typeface="Frutiger LT 47 LightCn" panose="0200040603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9288E4-3DDB-420F-B7D6-B0A8331F1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40" y="1747096"/>
            <a:ext cx="11399520" cy="472245"/>
          </a:xfrm>
        </p:spPr>
        <p:txBody>
          <a:bodyPr vert="horz"/>
          <a:lstStyle/>
          <a:p>
            <a:r>
              <a:rPr lang="en-GB" dirty="0"/>
              <a:t>Money needs to be invested</a:t>
            </a:r>
            <a:endParaRPr lang="en-GB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91FBB3-2664-3F5F-9DA9-EEB699EB3D8C}"/>
              </a:ext>
            </a:extLst>
          </p:cNvPr>
          <p:cNvSpPr txBox="1">
            <a:spLocks/>
          </p:cNvSpPr>
          <p:nvPr/>
        </p:nvSpPr>
        <p:spPr>
          <a:xfrm>
            <a:off x="8805336" y="5091523"/>
            <a:ext cx="2777067" cy="3148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AI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3010E9-0EBC-812F-F480-5D7A543A1E52}"/>
              </a:ext>
            </a:extLst>
          </p:cNvPr>
          <p:cNvSpPr txBox="1">
            <a:spLocks/>
          </p:cNvSpPr>
          <p:nvPr/>
        </p:nvSpPr>
        <p:spPr>
          <a:xfrm>
            <a:off x="6341529" y="5091523"/>
            <a:ext cx="2336800" cy="3148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space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902024-0E57-A5CF-885A-741C0D92A526}"/>
              </a:ext>
            </a:extLst>
          </p:cNvPr>
          <p:cNvSpPr txBox="1">
            <a:spLocks/>
          </p:cNvSpPr>
          <p:nvPr/>
        </p:nvSpPr>
        <p:spPr>
          <a:xfrm>
            <a:off x="3310461" y="5091523"/>
            <a:ext cx="2768600" cy="3148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pharma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5C21C2-4C5D-C665-3323-E53714A3916E}"/>
              </a:ext>
            </a:extLst>
          </p:cNvPr>
          <p:cNvSpPr txBox="1">
            <a:spLocks/>
          </p:cNvSpPr>
          <p:nvPr/>
        </p:nvSpPr>
        <p:spPr>
          <a:xfrm>
            <a:off x="609597" y="5091523"/>
            <a:ext cx="2700864" cy="3148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Compute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F72448C9-C556-E63C-4DA2-26538EFF5F88}"/>
              </a:ext>
            </a:extLst>
          </p:cNvPr>
          <p:cNvSpPr txBox="1">
            <a:spLocks/>
          </p:cNvSpPr>
          <p:nvPr/>
        </p:nvSpPr>
        <p:spPr>
          <a:xfrm>
            <a:off x="396240" y="2460911"/>
            <a:ext cx="11399520" cy="7335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GB" sz="2800" cap="none" spc="0" dirty="0">
                <a:latin typeface="+mn-lt"/>
              </a:rPr>
              <a:t>To gain political independence on global markets</a:t>
            </a:r>
            <a:br>
              <a:rPr lang="en-GB" sz="2800" cap="none" spc="0" dirty="0">
                <a:latin typeface="+mn-lt"/>
              </a:rPr>
            </a:br>
            <a:r>
              <a:rPr lang="en-GB" sz="2800" cap="none" spc="0" dirty="0">
                <a:latin typeface="+mn-lt"/>
              </a:rPr>
              <a:t>and offset economic substitution on domestic markets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0FE01D7-23A7-16A6-3DAC-5BDDA0B64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7522" y="4244481"/>
            <a:ext cx="457200" cy="4191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8471E11-B103-F60F-16F3-455D7181F8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66771" y="4189106"/>
            <a:ext cx="457200" cy="4572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7BE131E-0D5B-70E7-D4AD-DDDC7A1566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5269" y="4189106"/>
            <a:ext cx="457200" cy="4572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2274E6C-E952-A26B-E0D7-226973ED63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1329" y="4244481"/>
            <a:ext cx="457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851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D539BA13-4BB1-22B7-A8DA-673F4770D9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D539BA13-4BB1-22B7-A8DA-673F4770D9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9381D53-4F02-59EE-733A-0DB4E23E9AD0}"/>
              </a:ext>
            </a:extLst>
          </p:cNvPr>
          <p:cNvCxnSpPr>
            <a:cxnSpLocks/>
          </p:cNvCxnSpPr>
          <p:nvPr/>
        </p:nvCxnSpPr>
        <p:spPr>
          <a:xfrm>
            <a:off x="3691203" y="4414580"/>
            <a:ext cx="0" cy="1370982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BF984F0-4F2E-53E0-9F49-F530AC2A8D58}"/>
              </a:ext>
            </a:extLst>
          </p:cNvPr>
          <p:cNvCxnSpPr>
            <a:cxnSpLocks/>
          </p:cNvCxnSpPr>
          <p:nvPr/>
        </p:nvCxnSpPr>
        <p:spPr>
          <a:xfrm>
            <a:off x="5313866" y="4283765"/>
            <a:ext cx="0" cy="1501797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86D5739-342D-CD14-B8A1-4FC48F35C421}"/>
              </a:ext>
            </a:extLst>
          </p:cNvPr>
          <p:cNvCxnSpPr>
            <a:cxnSpLocks/>
          </p:cNvCxnSpPr>
          <p:nvPr/>
        </p:nvCxnSpPr>
        <p:spPr>
          <a:xfrm>
            <a:off x="8559192" y="2832652"/>
            <a:ext cx="0" cy="295291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899595-EEFA-6DD3-6430-156CD9B99ACC}"/>
              </a:ext>
            </a:extLst>
          </p:cNvPr>
          <p:cNvCxnSpPr>
            <a:cxnSpLocks/>
          </p:cNvCxnSpPr>
          <p:nvPr/>
        </p:nvCxnSpPr>
        <p:spPr>
          <a:xfrm>
            <a:off x="6936529" y="3564262"/>
            <a:ext cx="0" cy="222130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phic 7">
            <a:extLst>
              <a:ext uri="{FF2B5EF4-FFF2-40B4-BE49-F238E27FC236}">
                <a16:creationId xmlns:a16="http://schemas.microsoft.com/office/drawing/2014/main" id="{021D574D-6CD7-01F1-C10D-27988AE90062}"/>
              </a:ext>
            </a:extLst>
          </p:cNvPr>
          <p:cNvSpPr/>
          <p:nvPr/>
        </p:nvSpPr>
        <p:spPr>
          <a:xfrm>
            <a:off x="-7115216" y="2577026"/>
            <a:ext cx="24977069" cy="1843380"/>
          </a:xfrm>
          <a:custGeom>
            <a:avLst/>
            <a:gdLst>
              <a:gd name="connsiteX0" fmla="*/ 0 w 6512623"/>
              <a:gd name="connsiteY0" fmla="*/ 0 h 902616"/>
              <a:gd name="connsiteX1" fmla="*/ 763048 w 6512623"/>
              <a:gd name="connsiteY1" fmla="*/ 902617 h 902616"/>
              <a:gd name="connsiteX2" fmla="*/ 2173986 w 6512623"/>
              <a:gd name="connsiteY2" fmla="*/ 0 h 902616"/>
              <a:gd name="connsiteX3" fmla="*/ 2937034 w 6512623"/>
              <a:gd name="connsiteY3" fmla="*/ 902617 h 902616"/>
              <a:gd name="connsiteX4" fmla="*/ 4347972 w 6512623"/>
              <a:gd name="connsiteY4" fmla="*/ 0 h 902616"/>
              <a:gd name="connsiteX5" fmla="*/ 5111115 w 6512623"/>
              <a:gd name="connsiteY5" fmla="*/ 902617 h 902616"/>
              <a:gd name="connsiteX6" fmla="*/ 6512624 w 6512623"/>
              <a:gd name="connsiteY6" fmla="*/ 0 h 902616"/>
              <a:gd name="connsiteX0" fmla="*/ 0 w 6512624"/>
              <a:gd name="connsiteY0" fmla="*/ 0 h 905478"/>
              <a:gd name="connsiteX1" fmla="*/ 763048 w 6512624"/>
              <a:gd name="connsiteY1" fmla="*/ 902617 h 905478"/>
              <a:gd name="connsiteX2" fmla="*/ 2173986 w 6512624"/>
              <a:gd name="connsiteY2" fmla="*/ 0 h 905478"/>
              <a:gd name="connsiteX3" fmla="*/ 2937034 w 6512624"/>
              <a:gd name="connsiteY3" fmla="*/ 902617 h 905478"/>
              <a:gd name="connsiteX4" fmla="*/ 4347972 w 6512624"/>
              <a:gd name="connsiteY4" fmla="*/ 0 h 905478"/>
              <a:gd name="connsiteX5" fmla="*/ 5111115 w 6512624"/>
              <a:gd name="connsiteY5" fmla="*/ 902617 h 905478"/>
              <a:gd name="connsiteX6" fmla="*/ 6512624 w 6512624"/>
              <a:gd name="connsiteY6" fmla="*/ 0 h 90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12624" h="905478">
                <a:moveTo>
                  <a:pt x="0" y="0"/>
                </a:moveTo>
                <a:cubicBezTo>
                  <a:pt x="424434" y="0"/>
                  <a:pt x="338614" y="902617"/>
                  <a:pt x="763048" y="902617"/>
                </a:cubicBezTo>
                <a:cubicBezTo>
                  <a:pt x="1187482" y="902617"/>
                  <a:pt x="1749552" y="0"/>
                  <a:pt x="2173986" y="0"/>
                </a:cubicBezTo>
                <a:cubicBezTo>
                  <a:pt x="2598420" y="0"/>
                  <a:pt x="2546579" y="840664"/>
                  <a:pt x="2937034" y="902617"/>
                </a:cubicBezTo>
                <a:cubicBezTo>
                  <a:pt x="3327489" y="964570"/>
                  <a:pt x="3923538" y="0"/>
                  <a:pt x="4347972" y="0"/>
                </a:cubicBezTo>
                <a:cubicBezTo>
                  <a:pt x="4772406" y="0"/>
                  <a:pt x="4686681" y="902617"/>
                  <a:pt x="5111115" y="902617"/>
                </a:cubicBezTo>
                <a:cubicBezTo>
                  <a:pt x="5535549" y="902617"/>
                  <a:pt x="6088094" y="0"/>
                  <a:pt x="6512624" y="0"/>
                </a:cubicBezTo>
              </a:path>
            </a:pathLst>
          </a:custGeom>
          <a:noFill/>
          <a:ln w="53975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20C9524-469F-8620-C24A-1972FB734833}"/>
              </a:ext>
            </a:extLst>
          </p:cNvPr>
          <p:cNvSpPr/>
          <p:nvPr/>
        </p:nvSpPr>
        <p:spPr>
          <a:xfrm>
            <a:off x="0" y="2078350"/>
            <a:ext cx="2068540" cy="2336230"/>
          </a:xfrm>
          <a:prstGeom prst="rect">
            <a:avLst/>
          </a:prstGeom>
          <a:solidFill>
            <a:schemeClr val="bg2">
              <a:alpha val="84374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C47AF82-34A5-CB8A-78E3-94570343290D}"/>
              </a:ext>
            </a:extLst>
          </p:cNvPr>
          <p:cNvSpPr/>
          <p:nvPr/>
        </p:nvSpPr>
        <p:spPr>
          <a:xfrm>
            <a:off x="10181856" y="2489127"/>
            <a:ext cx="2010143" cy="2135777"/>
          </a:xfrm>
          <a:prstGeom prst="rect">
            <a:avLst/>
          </a:prstGeom>
          <a:solidFill>
            <a:schemeClr val="bg2">
              <a:alpha val="84374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8" name="Title 137">
            <a:extLst>
              <a:ext uri="{FF2B5EF4-FFF2-40B4-BE49-F238E27FC236}">
                <a16:creationId xmlns:a16="http://schemas.microsoft.com/office/drawing/2014/main" id="{903FE147-8997-625D-35FF-64EB42C1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431978"/>
            <a:ext cx="11038962" cy="742576"/>
          </a:xfrm>
        </p:spPr>
        <p:txBody>
          <a:bodyPr vert="horz"/>
          <a:lstStyle/>
          <a:p>
            <a:r>
              <a:rPr lang="en-GB" dirty="0"/>
              <a:t>Now is the ideal time to invest in venture, benefiting from low valuations and a well-timed </a:t>
            </a:r>
            <a:r>
              <a:rPr lang="en-US" dirty="0"/>
              <a:t>exit horizon along the market cycle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63229-5786-2528-AEA4-D6F03635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49" y="6181200"/>
            <a:ext cx="3600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20AC3-7F74-466D-A6A4-46DF17E001A8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7" name="CuadroTexto 14">
            <a:extLst>
              <a:ext uri="{FF2B5EF4-FFF2-40B4-BE49-F238E27FC236}">
                <a16:creationId xmlns:a16="http://schemas.microsoft.com/office/drawing/2014/main" id="{523524EF-98E7-D8B3-D7B1-198D9777B2E5}"/>
              </a:ext>
            </a:extLst>
          </p:cNvPr>
          <p:cNvSpPr txBox="1"/>
          <p:nvPr/>
        </p:nvSpPr>
        <p:spPr>
          <a:xfrm>
            <a:off x="7504331" y="4726622"/>
            <a:ext cx="55624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9525" indent="-9525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b="1" spc="150" dirty="0"/>
              <a:t>BOOM</a:t>
            </a:r>
          </a:p>
        </p:txBody>
      </p:sp>
      <p:sp>
        <p:nvSpPr>
          <p:cNvPr id="51" name="CuadroTexto 14">
            <a:extLst>
              <a:ext uri="{FF2B5EF4-FFF2-40B4-BE49-F238E27FC236}">
                <a16:creationId xmlns:a16="http://schemas.microsoft.com/office/drawing/2014/main" id="{2D4A9EFE-7C8C-0EA2-C1AF-01B75237F52C}"/>
              </a:ext>
            </a:extLst>
          </p:cNvPr>
          <p:cNvSpPr txBox="1"/>
          <p:nvPr/>
        </p:nvSpPr>
        <p:spPr>
          <a:xfrm>
            <a:off x="5678021" y="4738112"/>
            <a:ext cx="974627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b="1" spc="150" dirty="0"/>
              <a:t>UPGRADES</a:t>
            </a:r>
          </a:p>
        </p:txBody>
      </p:sp>
      <p:sp>
        <p:nvSpPr>
          <p:cNvPr id="55" name="CuadroTexto 14">
            <a:extLst>
              <a:ext uri="{FF2B5EF4-FFF2-40B4-BE49-F238E27FC236}">
                <a16:creationId xmlns:a16="http://schemas.microsoft.com/office/drawing/2014/main" id="{ACD06597-61C1-BC93-2CA4-93988E309308}"/>
              </a:ext>
            </a:extLst>
          </p:cNvPr>
          <p:cNvSpPr txBox="1"/>
          <p:nvPr/>
        </p:nvSpPr>
        <p:spPr>
          <a:xfrm>
            <a:off x="4037650" y="4743818"/>
            <a:ext cx="937501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b="1" spc="150" dirty="0"/>
              <a:t>RECOVERY</a:t>
            </a:r>
          </a:p>
        </p:txBody>
      </p:sp>
      <p:sp>
        <p:nvSpPr>
          <p:cNvPr id="59" name="CuadroTexto 14">
            <a:extLst>
              <a:ext uri="{FF2B5EF4-FFF2-40B4-BE49-F238E27FC236}">
                <a16:creationId xmlns:a16="http://schemas.microsoft.com/office/drawing/2014/main" id="{465C80ED-2F11-14FB-0400-39273D4D6FB1}"/>
              </a:ext>
            </a:extLst>
          </p:cNvPr>
          <p:cNvSpPr txBox="1"/>
          <p:nvPr/>
        </p:nvSpPr>
        <p:spPr>
          <a:xfrm>
            <a:off x="2411751" y="4716001"/>
            <a:ext cx="1014701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9525" indent="-9525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b="1" spc="150" dirty="0">
                <a:solidFill>
                  <a:schemeClr val="tx2"/>
                </a:solidFill>
              </a:rPr>
              <a:t>RECESSION</a:t>
            </a:r>
          </a:p>
        </p:txBody>
      </p:sp>
      <p:sp>
        <p:nvSpPr>
          <p:cNvPr id="54" name="CuadroTexto 14">
            <a:extLst>
              <a:ext uri="{FF2B5EF4-FFF2-40B4-BE49-F238E27FC236}">
                <a16:creationId xmlns:a16="http://schemas.microsoft.com/office/drawing/2014/main" id="{6D2792D7-3A74-71DC-C15F-4EA0C22F4712}"/>
              </a:ext>
            </a:extLst>
          </p:cNvPr>
          <p:cNvSpPr txBox="1"/>
          <p:nvPr/>
        </p:nvSpPr>
        <p:spPr>
          <a:xfrm>
            <a:off x="8796455" y="5436371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Cycle highs</a:t>
            </a:r>
          </a:p>
        </p:txBody>
      </p:sp>
      <p:sp>
        <p:nvSpPr>
          <p:cNvPr id="56" name="CuadroTexto 14">
            <a:extLst>
              <a:ext uri="{FF2B5EF4-FFF2-40B4-BE49-F238E27FC236}">
                <a16:creationId xmlns:a16="http://schemas.microsoft.com/office/drawing/2014/main" id="{DD0C434B-617D-D678-10E9-42613E060402}"/>
              </a:ext>
            </a:extLst>
          </p:cNvPr>
          <p:cNvSpPr txBox="1"/>
          <p:nvPr/>
        </p:nvSpPr>
        <p:spPr>
          <a:xfrm>
            <a:off x="8796455" y="5128388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Peaking</a:t>
            </a:r>
          </a:p>
        </p:txBody>
      </p:sp>
      <p:sp>
        <p:nvSpPr>
          <p:cNvPr id="57" name="CuadroTexto 14">
            <a:extLst>
              <a:ext uri="{FF2B5EF4-FFF2-40B4-BE49-F238E27FC236}">
                <a16:creationId xmlns:a16="http://schemas.microsoft.com/office/drawing/2014/main" id="{975B7319-5A9E-EEB6-215E-7399CB2B2434}"/>
              </a:ext>
            </a:extLst>
          </p:cNvPr>
          <p:cNvSpPr txBox="1"/>
          <p:nvPr/>
        </p:nvSpPr>
        <p:spPr>
          <a:xfrm>
            <a:off x="7224452" y="5455682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Above average</a:t>
            </a:r>
          </a:p>
        </p:txBody>
      </p:sp>
      <p:sp>
        <p:nvSpPr>
          <p:cNvPr id="58" name="CuadroTexto 14">
            <a:extLst>
              <a:ext uri="{FF2B5EF4-FFF2-40B4-BE49-F238E27FC236}">
                <a16:creationId xmlns:a16="http://schemas.microsoft.com/office/drawing/2014/main" id="{F73D30E7-F436-D203-FD41-34C98EF87A0A}"/>
              </a:ext>
            </a:extLst>
          </p:cNvPr>
          <p:cNvSpPr txBox="1"/>
          <p:nvPr/>
        </p:nvSpPr>
        <p:spPr>
          <a:xfrm>
            <a:off x="5607334" y="5147699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Bullish, rising</a:t>
            </a:r>
          </a:p>
        </p:txBody>
      </p:sp>
      <p:sp>
        <p:nvSpPr>
          <p:cNvPr id="60" name="CuadroTexto 14">
            <a:extLst>
              <a:ext uri="{FF2B5EF4-FFF2-40B4-BE49-F238E27FC236}">
                <a16:creationId xmlns:a16="http://schemas.microsoft.com/office/drawing/2014/main" id="{53B3FAD9-F602-1D56-7B0A-90A533F18797}"/>
              </a:ext>
            </a:extLst>
          </p:cNvPr>
          <p:cNvSpPr txBox="1"/>
          <p:nvPr/>
        </p:nvSpPr>
        <p:spPr>
          <a:xfrm>
            <a:off x="5607334" y="5455682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Rise to mid-cycle</a:t>
            </a:r>
          </a:p>
        </p:txBody>
      </p:sp>
      <p:sp>
        <p:nvSpPr>
          <p:cNvPr id="61" name="CuadroTexto 14">
            <a:extLst>
              <a:ext uri="{FF2B5EF4-FFF2-40B4-BE49-F238E27FC236}">
                <a16:creationId xmlns:a16="http://schemas.microsoft.com/office/drawing/2014/main" id="{F4C41B23-011C-229F-40CD-8F4C8ED1C883}"/>
              </a:ext>
            </a:extLst>
          </p:cNvPr>
          <p:cNvSpPr txBox="1"/>
          <p:nvPr/>
        </p:nvSpPr>
        <p:spPr>
          <a:xfrm>
            <a:off x="7224452" y="5147699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Rapid gains</a:t>
            </a:r>
          </a:p>
        </p:txBody>
      </p:sp>
      <p:sp>
        <p:nvSpPr>
          <p:cNvPr id="62" name="CuadroTexto 14">
            <a:extLst>
              <a:ext uri="{FF2B5EF4-FFF2-40B4-BE49-F238E27FC236}">
                <a16:creationId xmlns:a16="http://schemas.microsoft.com/office/drawing/2014/main" id="{A70B1134-C3D2-002B-48B8-39C60C564407}"/>
              </a:ext>
            </a:extLst>
          </p:cNvPr>
          <p:cNvSpPr txBox="1"/>
          <p:nvPr/>
        </p:nvSpPr>
        <p:spPr>
          <a:xfrm>
            <a:off x="3948400" y="5455682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Trough</a:t>
            </a:r>
          </a:p>
        </p:txBody>
      </p:sp>
      <p:sp>
        <p:nvSpPr>
          <p:cNvPr id="63" name="CuadroTexto 14">
            <a:extLst>
              <a:ext uri="{FF2B5EF4-FFF2-40B4-BE49-F238E27FC236}">
                <a16:creationId xmlns:a16="http://schemas.microsoft.com/office/drawing/2014/main" id="{0CEC5B48-5ED3-9C43-CB4E-9D4355725D93}"/>
              </a:ext>
            </a:extLst>
          </p:cNvPr>
          <p:cNvSpPr txBox="1"/>
          <p:nvPr/>
        </p:nvSpPr>
        <p:spPr>
          <a:xfrm>
            <a:off x="3948400" y="5147699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Bottom</a:t>
            </a:r>
          </a:p>
        </p:txBody>
      </p:sp>
      <p:sp>
        <p:nvSpPr>
          <p:cNvPr id="64" name="CuadroTexto 14">
            <a:extLst>
              <a:ext uri="{FF2B5EF4-FFF2-40B4-BE49-F238E27FC236}">
                <a16:creationId xmlns:a16="http://schemas.microsoft.com/office/drawing/2014/main" id="{A0C83680-B7C4-E4F6-1056-D9CBBDBEB61E}"/>
              </a:ext>
            </a:extLst>
          </p:cNvPr>
          <p:cNvSpPr txBox="1"/>
          <p:nvPr/>
        </p:nvSpPr>
        <p:spPr>
          <a:xfrm>
            <a:off x="2361101" y="5455682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Fall rapidly</a:t>
            </a:r>
          </a:p>
        </p:txBody>
      </p:sp>
      <p:sp>
        <p:nvSpPr>
          <p:cNvPr id="65" name="CuadroTexto 14">
            <a:extLst>
              <a:ext uri="{FF2B5EF4-FFF2-40B4-BE49-F238E27FC236}">
                <a16:creationId xmlns:a16="http://schemas.microsoft.com/office/drawing/2014/main" id="{1E607894-7D6F-F85F-2E05-D188BC5184F1}"/>
              </a:ext>
            </a:extLst>
          </p:cNvPr>
          <p:cNvSpPr txBox="1"/>
          <p:nvPr/>
        </p:nvSpPr>
        <p:spPr>
          <a:xfrm>
            <a:off x="2361101" y="5147699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tx2"/>
                </a:solidFill>
              </a:rPr>
              <a:t>Rolling over</a:t>
            </a:r>
          </a:p>
        </p:txBody>
      </p:sp>
      <p:sp>
        <p:nvSpPr>
          <p:cNvPr id="67" name="CuadroTexto 14">
            <a:extLst>
              <a:ext uri="{FF2B5EF4-FFF2-40B4-BE49-F238E27FC236}">
                <a16:creationId xmlns:a16="http://schemas.microsoft.com/office/drawing/2014/main" id="{5A407FB0-0C90-B930-309E-F9710E3C30E0}"/>
              </a:ext>
            </a:extLst>
          </p:cNvPr>
          <p:cNvSpPr txBox="1"/>
          <p:nvPr/>
        </p:nvSpPr>
        <p:spPr>
          <a:xfrm>
            <a:off x="575187" y="5455682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b="1" dirty="0">
                <a:solidFill>
                  <a:schemeClr val="tx2"/>
                </a:solidFill>
              </a:rPr>
              <a:t>Valuations</a:t>
            </a:r>
          </a:p>
        </p:txBody>
      </p:sp>
      <p:sp>
        <p:nvSpPr>
          <p:cNvPr id="68" name="CuadroTexto 14">
            <a:extLst>
              <a:ext uri="{FF2B5EF4-FFF2-40B4-BE49-F238E27FC236}">
                <a16:creationId xmlns:a16="http://schemas.microsoft.com/office/drawing/2014/main" id="{6D0D9293-08B0-CA03-F9B6-0BD5D873334D}"/>
              </a:ext>
            </a:extLst>
          </p:cNvPr>
          <p:cNvSpPr txBox="1"/>
          <p:nvPr/>
        </p:nvSpPr>
        <p:spPr>
          <a:xfrm>
            <a:off x="575187" y="5147699"/>
            <a:ext cx="111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9525" indent="-9525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b="1" dirty="0">
                <a:solidFill>
                  <a:schemeClr val="tx2"/>
                </a:solidFill>
              </a:rPr>
              <a:t>Markets</a:t>
            </a:r>
          </a:p>
        </p:txBody>
      </p:sp>
      <p:sp>
        <p:nvSpPr>
          <p:cNvPr id="66" name="CuadroTexto 14">
            <a:extLst>
              <a:ext uri="{FF2B5EF4-FFF2-40B4-BE49-F238E27FC236}">
                <a16:creationId xmlns:a16="http://schemas.microsoft.com/office/drawing/2014/main" id="{8CB11EE3-30F1-F397-19A5-4D8B4AD82B59}"/>
              </a:ext>
            </a:extLst>
          </p:cNvPr>
          <p:cNvSpPr txBox="1"/>
          <p:nvPr/>
        </p:nvSpPr>
        <p:spPr>
          <a:xfrm>
            <a:off x="9118814" y="4720968"/>
            <a:ext cx="47128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9525" indent="-9525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1400" b="1" spc="150" dirty="0">
                <a:solidFill>
                  <a:schemeClr val="tx2"/>
                </a:solidFill>
              </a:rPr>
              <a:t>PEAK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4126EED-A07E-D259-DF5B-3C059CEB2CA7}"/>
              </a:ext>
            </a:extLst>
          </p:cNvPr>
          <p:cNvCxnSpPr>
            <a:cxnSpLocks/>
          </p:cNvCxnSpPr>
          <p:nvPr/>
        </p:nvCxnSpPr>
        <p:spPr>
          <a:xfrm>
            <a:off x="2194356" y="5948695"/>
            <a:ext cx="7882705" cy="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14">
            <a:extLst>
              <a:ext uri="{FF2B5EF4-FFF2-40B4-BE49-F238E27FC236}">
                <a16:creationId xmlns:a16="http://schemas.microsoft.com/office/drawing/2014/main" id="{604DD199-E009-96EB-8CC2-0AAAA34FA410}"/>
              </a:ext>
            </a:extLst>
          </p:cNvPr>
          <p:cNvSpPr txBox="1"/>
          <p:nvPr/>
        </p:nvSpPr>
        <p:spPr>
          <a:xfrm>
            <a:off x="5140243" y="6084709"/>
            <a:ext cx="1990930" cy="123111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>
            <a:spAutoFit/>
          </a:bodyPr>
          <a:lstStyle/>
          <a:p>
            <a:pPr marL="9525" indent="-9525" algn="ctr">
              <a:spcAft>
                <a:spcPts val="200"/>
              </a:spcAft>
              <a:tabLst>
                <a:tab pos="795338" algn="l"/>
              </a:tabLst>
              <a:defRPr sz="1400" b="0" i="0" u="none" strike="noStrike" kern="1200" spc="0" baseline="0">
                <a:solidFill>
                  <a:srgbClr val="46494C"/>
                </a:solidFill>
                <a:latin typeface="+mn-lt"/>
                <a:ea typeface="+mn-ea"/>
                <a:cs typeface="+mn-cs"/>
              </a:defRPr>
            </a:pPr>
            <a:r>
              <a:rPr lang="en-GB" sz="800" spc="150" dirty="0">
                <a:solidFill>
                  <a:schemeClr val="tx2"/>
                </a:solidFill>
              </a:rPr>
              <a:t>AVERAGE MARKET CYCLE 6-8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ACCBB3-1AC1-E05D-A136-336687E58FAF}"/>
              </a:ext>
            </a:extLst>
          </p:cNvPr>
          <p:cNvSpPr/>
          <p:nvPr/>
        </p:nvSpPr>
        <p:spPr>
          <a:xfrm>
            <a:off x="3612223" y="3376416"/>
            <a:ext cx="1836905" cy="432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+mj-lt"/>
              </a:rPr>
              <a:t>Investments</a:t>
            </a: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>Enter at attractive valuations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89624-44A4-0C25-504F-19350F4B0F99}"/>
              </a:ext>
            </a:extLst>
          </p:cNvPr>
          <p:cNvSpPr/>
          <p:nvPr/>
        </p:nvSpPr>
        <p:spPr>
          <a:xfrm>
            <a:off x="6517493" y="1961460"/>
            <a:ext cx="2483011" cy="432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+mj-lt"/>
              </a:rPr>
              <a:t>Exit window</a:t>
            </a: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>Actively drive liquidation opportunities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77C1C7-74D6-A6EB-DA64-C3FF2E486A44}"/>
              </a:ext>
            </a:extLst>
          </p:cNvPr>
          <p:cNvSpPr/>
          <p:nvPr/>
        </p:nvSpPr>
        <p:spPr>
          <a:xfrm>
            <a:off x="2246770" y="2953577"/>
            <a:ext cx="821406" cy="821405"/>
          </a:xfrm>
          <a:prstGeom prst="ellipse">
            <a:avLst/>
          </a:prstGeom>
          <a:solidFill>
            <a:schemeClr val="accent3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400" b="1" dirty="0"/>
              <a:t>WE ARE</a:t>
            </a:r>
          </a:p>
          <a:p>
            <a:pPr algn="ctr">
              <a:lnSpc>
                <a:spcPct val="90000"/>
              </a:lnSpc>
            </a:pPr>
            <a:r>
              <a:rPr lang="en-GB" sz="1400" b="1" dirty="0"/>
              <a:t>HERE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2D3BD0E-4D83-B988-B8B6-D3231BCD1487}"/>
              </a:ext>
            </a:extLst>
          </p:cNvPr>
          <p:cNvCxnSpPr>
            <a:cxnSpLocks/>
          </p:cNvCxnSpPr>
          <p:nvPr/>
        </p:nvCxnSpPr>
        <p:spPr>
          <a:xfrm>
            <a:off x="2068540" y="2832652"/>
            <a:ext cx="0" cy="3410103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AAF039E-E05A-E34A-2AB8-F8A5E3ABCF79}"/>
              </a:ext>
            </a:extLst>
          </p:cNvPr>
          <p:cNvCxnSpPr>
            <a:cxnSpLocks/>
          </p:cNvCxnSpPr>
          <p:nvPr/>
        </p:nvCxnSpPr>
        <p:spPr>
          <a:xfrm>
            <a:off x="10181856" y="2719433"/>
            <a:ext cx="0" cy="3523322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ooter Placeholder 86">
            <a:extLst>
              <a:ext uri="{FF2B5EF4-FFF2-40B4-BE49-F238E27FC236}">
                <a16:creationId xmlns:a16="http://schemas.microsoft.com/office/drawing/2014/main" id="{446F7757-C452-52AE-1D52-50DD6133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7493" y="6076770"/>
            <a:ext cx="8640000" cy="123111"/>
          </a:xfrm>
        </p:spPr>
        <p:txBody>
          <a:bodyPr/>
          <a:lstStyle/>
          <a:p>
            <a:pPr algn="l"/>
            <a:r>
              <a:rPr lang="en-GB" dirty="0"/>
              <a:t>Illustrative</a:t>
            </a:r>
          </a:p>
        </p:txBody>
      </p:sp>
    </p:spTree>
    <p:extLst>
      <p:ext uri="{BB962C8B-B14F-4D97-AF65-F5344CB8AC3E}">
        <p14:creationId xmlns:p14="http://schemas.microsoft.com/office/powerpoint/2010/main" val="25408922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29D6B99-726B-B828-86DF-5227A444AF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0" imgH="490" progId="TCLayout.ActiveDocument.1">
                  <p:embed/>
                </p:oleObj>
              </mc:Choice>
              <mc:Fallback>
                <p:oleObj name="think-cell Slide" r:id="rId3" imgW="490" imgH="4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29D6B99-726B-B828-86DF-5227A444AF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2E8674-E2C2-AD44-9993-2FC1F938B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92878"/>
            <a:ext cx="9144000" cy="472245"/>
          </a:xfrm>
        </p:spPr>
        <p:txBody>
          <a:bodyPr vert="horz"/>
          <a:lstStyle/>
          <a:p>
            <a:r>
              <a:rPr lang="en-US" dirty="0"/>
              <a:t>RECAP: EUROPE HAS ARRIVED</a:t>
            </a:r>
          </a:p>
        </p:txBody>
      </p:sp>
    </p:spTree>
    <p:extLst>
      <p:ext uri="{BB962C8B-B14F-4D97-AF65-F5344CB8AC3E}">
        <p14:creationId xmlns:p14="http://schemas.microsoft.com/office/powerpoint/2010/main" val="816136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Objekt 17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049059" y="17155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178" name="Objekt 17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9059" y="17155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714F1736-6E11-4F63-B3E8-B4458CF7333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048000" y="1714500"/>
            <a:ext cx="79375" cy="79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F7B1993-EE4F-4F8C-989B-6DBE6B70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98169"/>
            <a:ext cx="11038962" cy="376385"/>
          </a:xfrm>
        </p:spPr>
        <p:txBody>
          <a:bodyPr/>
          <a:lstStyle/>
          <a:p>
            <a:r>
              <a:rPr lang="en-US" dirty="0"/>
              <a:t>Opportunity for new funding sources to participate in Europe remains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5DED763-4D4F-4761-BCC9-32EE89CB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49" y="6181200"/>
            <a:ext cx="3600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20AC3-7F74-466D-A6A4-46DF17E001A8}" type="slidenum">
              <a:rPr lang="en-GB" smtClean="0"/>
              <a:pPr/>
              <a:t>20</a:t>
            </a:fld>
            <a:endParaRPr lang="en-US" dirty="0"/>
          </a:p>
        </p:txBody>
      </p:sp>
      <p:pic>
        <p:nvPicPr>
          <p:cNvPr id="36" name="Grafik 16">
            <a:extLst>
              <a:ext uri="{FF2B5EF4-FFF2-40B4-BE49-F238E27FC236}">
                <a16:creationId xmlns:a16="http://schemas.microsoft.com/office/drawing/2014/main" id="{D76D35A2-C17E-0B49-ABD2-FBF87E020F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250" y="1568977"/>
            <a:ext cx="322280" cy="322277"/>
          </a:xfrm>
          <a:prstGeom prst="ellipse">
            <a:avLst/>
          </a:prstGeom>
          <a:ln>
            <a:noFill/>
          </a:ln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D1088873-D735-409C-83CF-454BE5159DEC}"/>
              </a:ext>
            </a:extLst>
          </p:cNvPr>
          <p:cNvSpPr txBox="1"/>
          <p:nvPr/>
        </p:nvSpPr>
        <p:spPr>
          <a:xfrm>
            <a:off x="1967051" y="2009171"/>
            <a:ext cx="3174232" cy="1928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>
              <a:defRPr sz="3000">
                <a:latin typeface="Frutiger LT 57 Cn" panose="02000506040000020004" pitchFamily="2" charset="0"/>
                <a:cs typeface="Helvetica Neue"/>
              </a:defRPr>
            </a:lvl1pPr>
          </a:lstStyle>
          <a:p>
            <a:pPr algn="ctr"/>
            <a:r>
              <a:rPr lang="en-US" sz="1400" b="1" spc="150" dirty="0">
                <a:latin typeface="+mn-lt"/>
              </a:rPr>
              <a:t>INSTITUTIONAL INVESTORS DOMINANT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182BA19-84F2-4859-B6FB-C83DA2C5E7D7}"/>
              </a:ext>
            </a:extLst>
          </p:cNvPr>
          <p:cNvGrpSpPr/>
          <p:nvPr/>
        </p:nvGrpSpPr>
        <p:grpSpPr>
          <a:xfrm>
            <a:off x="2028850" y="2630549"/>
            <a:ext cx="3167557" cy="3277285"/>
            <a:chOff x="3021318" y="2019760"/>
            <a:chExt cx="2426336" cy="2510387"/>
          </a:xfrm>
        </p:grpSpPr>
        <p:sp>
          <p:nvSpPr>
            <p:cNvPr id="16" name="Rechteck 8">
              <a:extLst>
                <a:ext uri="{FF2B5EF4-FFF2-40B4-BE49-F238E27FC236}">
                  <a16:creationId xmlns:a16="http://schemas.microsoft.com/office/drawing/2014/main" id="{DB0CC4CD-0B07-4096-AC34-9978575C531A}"/>
                </a:ext>
              </a:extLst>
            </p:cNvPr>
            <p:cNvSpPr/>
            <p:nvPr/>
          </p:nvSpPr>
          <p:spPr>
            <a:xfrm>
              <a:off x="3021318" y="2019760"/>
              <a:ext cx="1085973" cy="10778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Frutiger LT 57 Cn" panose="02000506040000020004" pitchFamily="2" charset="0"/>
                </a:rPr>
                <a:t>Pension</a:t>
              </a:r>
              <a:br>
                <a:rPr lang="en-US">
                  <a:solidFill>
                    <a:srgbClr val="FFFFFF"/>
                  </a:solidFill>
                  <a:latin typeface="Frutiger LT 57 Cn" panose="02000506040000020004" pitchFamily="2" charset="0"/>
                </a:rPr>
              </a:br>
              <a:r>
                <a:rPr lang="en-US">
                  <a:solidFill>
                    <a:srgbClr val="FFFFFF"/>
                  </a:solidFill>
                  <a:latin typeface="Frutiger LT 57 Cn" panose="02000506040000020004" pitchFamily="2" charset="0"/>
                </a:rPr>
                <a:t>funds</a:t>
              </a:r>
              <a:endParaRPr lang="en-US" dirty="0">
                <a:solidFill>
                  <a:srgbClr val="FFFFFF"/>
                </a:solidFill>
                <a:latin typeface="Frutiger LT 57 Cn" panose="02000506040000020004" pitchFamily="2" charset="0"/>
              </a:endParaRPr>
            </a:p>
          </p:txBody>
        </p:sp>
        <p:sp>
          <p:nvSpPr>
            <p:cNvPr id="17" name="Rechteck 8">
              <a:extLst>
                <a:ext uri="{FF2B5EF4-FFF2-40B4-BE49-F238E27FC236}">
                  <a16:creationId xmlns:a16="http://schemas.microsoft.com/office/drawing/2014/main" id="{01AF4A79-4281-4D65-9245-3BD482074B53}"/>
                </a:ext>
              </a:extLst>
            </p:cNvPr>
            <p:cNvSpPr/>
            <p:nvPr/>
          </p:nvSpPr>
          <p:spPr>
            <a:xfrm>
              <a:off x="4185165" y="2023287"/>
              <a:ext cx="851174" cy="84482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>
                  <a:latin typeface="Frutiger LT 57 Cn" panose="02000506040000020004" pitchFamily="2" charset="0"/>
                </a:rPr>
                <a:t>Insurance</a:t>
              </a:r>
              <a:br>
                <a:rPr lang="en-US" dirty="0">
                  <a:latin typeface="Frutiger LT 57 Cn" panose="02000506040000020004" pitchFamily="2" charset="0"/>
                </a:rPr>
              </a:br>
              <a:r>
                <a:rPr lang="en-US" dirty="0">
                  <a:latin typeface="Frutiger LT 57 Cn" panose="02000506040000020004" pitchFamily="2" charset="0"/>
                </a:rPr>
                <a:t>companies</a:t>
              </a:r>
            </a:p>
          </p:txBody>
        </p:sp>
        <p:sp>
          <p:nvSpPr>
            <p:cNvPr id="19" name="Rechteck 8">
              <a:extLst>
                <a:ext uri="{FF2B5EF4-FFF2-40B4-BE49-F238E27FC236}">
                  <a16:creationId xmlns:a16="http://schemas.microsoft.com/office/drawing/2014/main" id="{4943CD75-7800-4822-A2AA-5FFA5B152418}"/>
                </a:ext>
              </a:extLst>
            </p:cNvPr>
            <p:cNvSpPr/>
            <p:nvPr/>
          </p:nvSpPr>
          <p:spPr>
            <a:xfrm>
              <a:off x="3934043" y="2955421"/>
              <a:ext cx="776909" cy="77111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spc="100" dirty="0"/>
                <a:t>VENTURE</a:t>
              </a:r>
              <a:br>
                <a:rPr lang="en-US" sz="1200" b="1" spc="100" dirty="0"/>
              </a:br>
              <a:r>
                <a:rPr lang="en-US" sz="1200" b="1" spc="100" dirty="0"/>
                <a:t>CAPITAL</a:t>
              </a:r>
              <a:br>
                <a:rPr lang="en-US" sz="1200" b="1" spc="100" dirty="0"/>
              </a:br>
              <a:r>
                <a:rPr lang="en-US" sz="1200" b="1" spc="100" dirty="0"/>
                <a:t>FUNDS</a:t>
              </a:r>
            </a:p>
          </p:txBody>
        </p:sp>
        <p:sp>
          <p:nvSpPr>
            <p:cNvPr id="20" name="Rechteck 8">
              <a:extLst>
                <a:ext uri="{FF2B5EF4-FFF2-40B4-BE49-F238E27FC236}">
                  <a16:creationId xmlns:a16="http://schemas.microsoft.com/office/drawing/2014/main" id="{8405C4E4-0115-4613-81E4-A893D8155940}"/>
                </a:ext>
              </a:extLst>
            </p:cNvPr>
            <p:cNvSpPr/>
            <p:nvPr/>
          </p:nvSpPr>
          <p:spPr>
            <a:xfrm>
              <a:off x="3244234" y="3162111"/>
              <a:ext cx="538154" cy="51307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050">
                  <a:solidFill>
                    <a:schemeClr val="bg1"/>
                  </a:solidFill>
                  <a:latin typeface="Frutiger LT 57 Cn" panose="02000506040000020004" pitchFamily="2" charset="0"/>
                </a:rPr>
                <a:t>High </a:t>
              </a:r>
              <a:br>
                <a:rPr lang="en-US" sz="1050">
                  <a:solidFill>
                    <a:schemeClr val="bg1"/>
                  </a:solidFill>
                  <a:latin typeface="Frutiger LT 57 Cn" panose="02000506040000020004" pitchFamily="2" charset="0"/>
                </a:rPr>
              </a:br>
              <a:r>
                <a:rPr lang="en-US" sz="1050">
                  <a:solidFill>
                    <a:schemeClr val="bg1"/>
                  </a:solidFill>
                  <a:latin typeface="Frutiger LT 57 Cn" panose="02000506040000020004" pitchFamily="2" charset="0"/>
                </a:rPr>
                <a:t>Net-worth</a:t>
              </a:r>
              <a:br>
                <a:rPr lang="en-US" sz="1050">
                  <a:solidFill>
                    <a:schemeClr val="bg1"/>
                  </a:solidFill>
                  <a:latin typeface="Frutiger LT 57 Cn" panose="02000506040000020004" pitchFamily="2" charset="0"/>
                </a:rPr>
              </a:br>
              <a:r>
                <a:rPr lang="en-US" sz="1050">
                  <a:solidFill>
                    <a:schemeClr val="bg1"/>
                  </a:solidFill>
                  <a:latin typeface="Frutiger LT 57 Cn" panose="02000506040000020004" pitchFamily="2" charset="0"/>
                </a:rPr>
                <a:t>Individuals</a:t>
              </a:r>
              <a:endParaRPr lang="en-US" sz="1050" dirty="0">
                <a:solidFill>
                  <a:schemeClr val="bg1"/>
                </a:solidFill>
                <a:latin typeface="Frutiger LT 57 Cn" panose="02000506040000020004" pitchFamily="2" charset="0"/>
              </a:endParaRPr>
            </a:p>
          </p:txBody>
        </p:sp>
        <p:sp>
          <p:nvSpPr>
            <p:cNvPr id="21" name="Rechteck 8">
              <a:extLst>
                <a:ext uri="{FF2B5EF4-FFF2-40B4-BE49-F238E27FC236}">
                  <a16:creationId xmlns:a16="http://schemas.microsoft.com/office/drawing/2014/main" id="{B991983B-2187-4277-A279-7A7236D2D03A}"/>
                </a:ext>
              </a:extLst>
            </p:cNvPr>
            <p:cNvSpPr/>
            <p:nvPr/>
          </p:nvSpPr>
          <p:spPr>
            <a:xfrm>
              <a:off x="4817860" y="2845538"/>
              <a:ext cx="629794" cy="60044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Frutiger LT 57 Cn" panose="02000506040000020004" pitchFamily="2" charset="0"/>
                </a:rPr>
                <a:t>Family</a:t>
              </a:r>
              <a:br>
                <a:rPr lang="en-US" sz="1200">
                  <a:solidFill>
                    <a:schemeClr val="bg1"/>
                  </a:solidFill>
                  <a:latin typeface="Frutiger LT 57 Cn" panose="02000506040000020004" pitchFamily="2" charset="0"/>
                </a:rPr>
              </a:br>
              <a:r>
                <a:rPr lang="en-US" sz="1200">
                  <a:solidFill>
                    <a:schemeClr val="bg1"/>
                  </a:solidFill>
                  <a:latin typeface="Frutiger LT 57 Cn" panose="02000506040000020004" pitchFamily="2" charset="0"/>
                </a:rPr>
                <a:t>Offices</a:t>
              </a:r>
              <a:endParaRPr lang="en-US" sz="1200" dirty="0">
                <a:solidFill>
                  <a:schemeClr val="bg1"/>
                </a:solidFill>
                <a:latin typeface="Frutiger LT 57 Cn" panose="02000506040000020004" pitchFamily="2" charset="0"/>
              </a:endParaRPr>
            </a:p>
          </p:txBody>
        </p:sp>
        <p:sp>
          <p:nvSpPr>
            <p:cNvPr id="22" name="Rechteck 8">
              <a:extLst>
                <a:ext uri="{FF2B5EF4-FFF2-40B4-BE49-F238E27FC236}">
                  <a16:creationId xmlns:a16="http://schemas.microsoft.com/office/drawing/2014/main" id="{7F1110F1-E74F-4111-B862-A54E0CEBCCAE}"/>
                </a:ext>
              </a:extLst>
            </p:cNvPr>
            <p:cNvSpPr/>
            <p:nvPr/>
          </p:nvSpPr>
          <p:spPr>
            <a:xfrm>
              <a:off x="4541369" y="3607753"/>
              <a:ext cx="851174" cy="84482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Frutiger LT 57 Cn" panose="02000506040000020004" pitchFamily="2" charset="0"/>
                </a:rPr>
                <a:t>State</a:t>
              </a:r>
              <a:br>
                <a:rPr lang="en-US" sz="1600">
                  <a:solidFill>
                    <a:schemeClr val="bg1"/>
                  </a:solidFill>
                  <a:latin typeface="Frutiger LT 57 Cn" panose="02000506040000020004" pitchFamily="2" charset="0"/>
                </a:rPr>
              </a:br>
              <a:r>
                <a:rPr lang="en-US" sz="1600">
                  <a:solidFill>
                    <a:schemeClr val="bg1"/>
                  </a:solidFill>
                  <a:latin typeface="Frutiger LT 57 Cn" panose="02000506040000020004" pitchFamily="2" charset="0"/>
                </a:rPr>
                <a:t>funds</a:t>
              </a:r>
              <a:endParaRPr lang="en-US" sz="1600" dirty="0">
                <a:solidFill>
                  <a:schemeClr val="bg1"/>
                </a:solidFill>
                <a:latin typeface="Frutiger LT 57 Cn" panose="02000506040000020004" pitchFamily="2" charset="0"/>
              </a:endParaRPr>
            </a:p>
          </p:txBody>
        </p:sp>
        <p:sp>
          <p:nvSpPr>
            <p:cNvPr id="23" name="Rechteck 8">
              <a:extLst>
                <a:ext uri="{FF2B5EF4-FFF2-40B4-BE49-F238E27FC236}">
                  <a16:creationId xmlns:a16="http://schemas.microsoft.com/office/drawing/2014/main" id="{94356932-2E89-4824-A105-27814327ED95}"/>
                </a:ext>
              </a:extLst>
            </p:cNvPr>
            <p:cNvSpPr/>
            <p:nvPr/>
          </p:nvSpPr>
          <p:spPr>
            <a:xfrm>
              <a:off x="3377564" y="3685324"/>
              <a:ext cx="851174" cy="84482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Frutiger LT 57 Cn" panose="02000506040000020004" pitchFamily="2" charset="0"/>
                </a:rPr>
                <a:t>Endowments</a:t>
              </a:r>
              <a:endParaRPr lang="en-US" sz="1600" dirty="0">
                <a:solidFill>
                  <a:schemeClr val="bg1"/>
                </a:solidFill>
                <a:latin typeface="Frutiger LT 57 Cn" panose="02000506040000020004" pitchFamily="2" charset="0"/>
              </a:endParaRPr>
            </a:p>
          </p:txBody>
        </p:sp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02D4EBE7-0847-4C89-BC52-4B310262017B}"/>
                </a:ext>
              </a:extLst>
            </p:cNvPr>
            <p:cNvSpPr/>
            <p:nvPr/>
          </p:nvSpPr>
          <p:spPr>
            <a:xfrm rot="11858855">
              <a:off x="4437091" y="2835680"/>
              <a:ext cx="91637" cy="1062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Frutiger LT 57 Cn" panose="02000506040000020004" pitchFamily="2" charset="0"/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DFE3B485-EC64-43E5-B8F1-0257BCFBB31C}"/>
                </a:ext>
              </a:extLst>
            </p:cNvPr>
            <p:cNvSpPr/>
            <p:nvPr/>
          </p:nvSpPr>
          <p:spPr>
            <a:xfrm rot="8220463">
              <a:off x="3916443" y="2943371"/>
              <a:ext cx="91637" cy="1062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Frutiger LT 57 Cn" panose="02000506040000020004" pitchFamily="2" charset="0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B4A10A98-F162-4999-ABCA-2941F1150AC9}"/>
                </a:ext>
              </a:extLst>
            </p:cNvPr>
            <p:cNvSpPr/>
            <p:nvPr/>
          </p:nvSpPr>
          <p:spPr>
            <a:xfrm rot="4863135">
              <a:off x="3769394" y="3333455"/>
              <a:ext cx="91637" cy="1062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Frutiger LT 57 Cn" panose="02000506040000020004" pitchFamily="2" charset="0"/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E436738B-7433-47CA-BFAD-4445B680484A}"/>
                </a:ext>
              </a:extLst>
            </p:cNvPr>
            <p:cNvSpPr/>
            <p:nvPr/>
          </p:nvSpPr>
          <p:spPr>
            <a:xfrm rot="2175903">
              <a:off x="4006127" y="3686537"/>
              <a:ext cx="91637" cy="1062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Frutiger LT 57 Cn" panose="02000506040000020004" pitchFamily="2" charset="0"/>
              </a:endParaRP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5F8C5D-A7EF-497F-8863-4BEC9A979C24}"/>
                </a:ext>
              </a:extLst>
            </p:cNvPr>
            <p:cNvSpPr/>
            <p:nvPr/>
          </p:nvSpPr>
          <p:spPr>
            <a:xfrm rot="18957193">
              <a:off x="4628956" y="3642853"/>
              <a:ext cx="91637" cy="1062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Frutiger LT 57 Cn" panose="02000506040000020004" pitchFamily="2" charset="0"/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C5822104-FC99-4824-AD44-BE73E468FF60}"/>
                </a:ext>
              </a:extLst>
            </p:cNvPr>
            <p:cNvSpPr/>
            <p:nvPr/>
          </p:nvSpPr>
          <p:spPr>
            <a:xfrm rot="15667577">
              <a:off x="4744431" y="3157316"/>
              <a:ext cx="91637" cy="1062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latin typeface="Frutiger LT 57 Cn" panose="02000506040000020004" pitchFamily="2" charset="0"/>
              </a:endParaRPr>
            </a:p>
          </p:txBody>
        </p:sp>
      </p:grpSp>
      <p:pic>
        <p:nvPicPr>
          <p:cNvPr id="37" name="Picture 36" descr="255px-Flag_of_the_People's_Republic_of_China.svg.png">
            <a:extLst>
              <a:ext uri="{FF2B5EF4-FFF2-40B4-BE49-F238E27FC236}">
                <a16:creationId xmlns:a16="http://schemas.microsoft.com/office/drawing/2014/main" id="{4BEBC1BC-2C29-CA42-B994-5E9B6C26FC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8" t="3089" r="52794" b="28529"/>
          <a:stretch/>
        </p:blipFill>
        <p:spPr>
          <a:xfrm>
            <a:off x="3526309" y="1641343"/>
            <a:ext cx="322277" cy="322277"/>
          </a:xfrm>
          <a:prstGeom prst="ellipse">
            <a:avLst/>
          </a:prstGeom>
        </p:spPr>
      </p:pic>
      <p:pic>
        <p:nvPicPr>
          <p:cNvPr id="40" name="Grafik 31">
            <a:extLst>
              <a:ext uri="{FF2B5EF4-FFF2-40B4-BE49-F238E27FC236}">
                <a16:creationId xmlns:a16="http://schemas.microsoft.com/office/drawing/2014/main" id="{CC5C267D-F6EE-C949-BE18-C2D3D260FB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6704" y="1558051"/>
            <a:ext cx="322279" cy="322277"/>
          </a:xfrm>
          <a:prstGeom prst="ellipse">
            <a:avLst/>
          </a:prstGeom>
          <a:ln>
            <a:noFill/>
          </a:ln>
        </p:spPr>
      </p:pic>
      <p:sp>
        <p:nvSpPr>
          <p:cNvPr id="55" name="TextBox 21">
            <a:extLst>
              <a:ext uri="{FF2B5EF4-FFF2-40B4-BE49-F238E27FC236}">
                <a16:creationId xmlns:a16="http://schemas.microsoft.com/office/drawing/2014/main" id="{85847F94-AF26-4359-8CB0-BE94BF9EEFCB}"/>
              </a:ext>
            </a:extLst>
          </p:cNvPr>
          <p:cNvSpPr txBox="1"/>
          <p:nvPr/>
        </p:nvSpPr>
        <p:spPr>
          <a:xfrm>
            <a:off x="6867080" y="1981609"/>
            <a:ext cx="336152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defRPr sz="3000">
                <a:latin typeface="Frutiger LT 57 Cn" panose="02000506040000020004" pitchFamily="2" charset="0"/>
                <a:cs typeface="Helvetica Neue"/>
              </a:defRPr>
            </a:lvl1pPr>
          </a:lstStyle>
          <a:p>
            <a:pPr algn="ctr"/>
            <a:r>
              <a:rPr lang="en-US" sz="1400" b="1" spc="150" dirty="0">
                <a:latin typeface="+mn-lt"/>
              </a:rPr>
              <a:t>PRIVATE CAPITAL DOMINANT BUT TIMES ARE CHANGING!</a:t>
            </a:r>
          </a:p>
        </p:txBody>
      </p:sp>
      <p:sp>
        <p:nvSpPr>
          <p:cNvPr id="32" name="Rechteck 8">
            <a:extLst>
              <a:ext uri="{FF2B5EF4-FFF2-40B4-BE49-F238E27FC236}">
                <a16:creationId xmlns:a16="http://schemas.microsoft.com/office/drawing/2014/main" id="{0C39BEE4-F64F-465D-AD51-2D67BA0BB33E}"/>
              </a:ext>
            </a:extLst>
          </p:cNvPr>
          <p:cNvSpPr/>
          <p:nvPr/>
        </p:nvSpPr>
        <p:spPr>
          <a:xfrm>
            <a:off x="7073915" y="2630549"/>
            <a:ext cx="1417727" cy="1407148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Frutiger LT 57 Cn" panose="02000506040000020004" pitchFamily="2" charset="0"/>
              </a:rPr>
              <a:t>Pension</a:t>
            </a:r>
            <a:br>
              <a:rPr lang="en-US" sz="1600" dirty="0">
                <a:solidFill>
                  <a:schemeClr val="accent6"/>
                </a:solidFill>
                <a:latin typeface="Frutiger LT 57 Cn" panose="02000506040000020004" pitchFamily="2" charset="0"/>
              </a:rPr>
            </a:br>
            <a:r>
              <a:rPr lang="en-US" sz="1600" dirty="0">
                <a:solidFill>
                  <a:schemeClr val="accent6"/>
                </a:solidFill>
                <a:latin typeface="Frutiger LT 57 Cn" panose="02000506040000020004" pitchFamily="2" charset="0"/>
              </a:rPr>
              <a:t>funds</a:t>
            </a:r>
          </a:p>
        </p:txBody>
      </p:sp>
      <p:sp>
        <p:nvSpPr>
          <p:cNvPr id="33" name="Rechteck 8">
            <a:extLst>
              <a:ext uri="{FF2B5EF4-FFF2-40B4-BE49-F238E27FC236}">
                <a16:creationId xmlns:a16="http://schemas.microsoft.com/office/drawing/2014/main" id="{5A52F6D6-559C-4594-8454-A11295F57DD9}"/>
              </a:ext>
            </a:extLst>
          </p:cNvPr>
          <p:cNvSpPr/>
          <p:nvPr/>
        </p:nvSpPr>
        <p:spPr>
          <a:xfrm>
            <a:off x="8547844" y="2639339"/>
            <a:ext cx="1111199" cy="1102908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Frutiger LT 57 Cn" panose="02000506040000020004" pitchFamily="2" charset="0"/>
              </a:rPr>
              <a:t>Insurance</a:t>
            </a:r>
            <a:br>
              <a:rPr lang="en-US" sz="1600" dirty="0">
                <a:solidFill>
                  <a:schemeClr val="accent6"/>
                </a:solidFill>
                <a:latin typeface="Frutiger LT 57 Cn" panose="02000506040000020004" pitchFamily="2" charset="0"/>
              </a:rPr>
            </a:br>
            <a:r>
              <a:rPr lang="en-US" sz="1600" dirty="0">
                <a:solidFill>
                  <a:schemeClr val="accent6"/>
                </a:solidFill>
                <a:latin typeface="Frutiger LT 57 Cn" panose="02000506040000020004" pitchFamily="2" charset="0"/>
              </a:rPr>
              <a:t>companies</a:t>
            </a:r>
          </a:p>
        </p:txBody>
      </p:sp>
      <p:sp>
        <p:nvSpPr>
          <p:cNvPr id="34" name="Rechteck 8">
            <a:extLst>
              <a:ext uri="{FF2B5EF4-FFF2-40B4-BE49-F238E27FC236}">
                <a16:creationId xmlns:a16="http://schemas.microsoft.com/office/drawing/2014/main" id="{C8EB976B-04FA-44CE-A3F1-C7889443F5FE}"/>
              </a:ext>
            </a:extLst>
          </p:cNvPr>
          <p:cNvSpPr/>
          <p:nvPr/>
        </p:nvSpPr>
        <p:spPr>
          <a:xfrm>
            <a:off x="8265468" y="3852045"/>
            <a:ext cx="1014247" cy="10066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spc="100" dirty="0"/>
              <a:t>VENTURE</a:t>
            </a:r>
            <a:br>
              <a:rPr lang="en-US" sz="1200" b="1" spc="100" dirty="0"/>
            </a:br>
            <a:r>
              <a:rPr lang="en-US" sz="1200" b="1" spc="100" dirty="0"/>
              <a:t>CAPITAL</a:t>
            </a:r>
            <a:br>
              <a:rPr lang="en-US" sz="1200" b="1" spc="100" dirty="0"/>
            </a:br>
            <a:r>
              <a:rPr lang="en-US" sz="1200" b="1" spc="100" dirty="0"/>
              <a:t>FUNDS</a:t>
            </a:r>
          </a:p>
        </p:txBody>
      </p:sp>
      <p:sp>
        <p:nvSpPr>
          <p:cNvPr id="38" name="Rechteck 8">
            <a:extLst>
              <a:ext uri="{FF2B5EF4-FFF2-40B4-BE49-F238E27FC236}">
                <a16:creationId xmlns:a16="http://schemas.microsoft.com/office/drawing/2014/main" id="{53AF063B-7D76-4C46-8FA1-ABE507C02400}"/>
              </a:ext>
            </a:extLst>
          </p:cNvPr>
          <p:cNvSpPr/>
          <p:nvPr/>
        </p:nvSpPr>
        <p:spPr>
          <a:xfrm>
            <a:off x="7364930" y="4121877"/>
            <a:ext cx="702555" cy="6698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Frutiger LT 57 Cn" panose="02000506040000020004" pitchFamily="2" charset="0"/>
              </a:rPr>
              <a:t>High </a:t>
            </a:r>
            <a:br>
              <a:rPr lang="en-US" sz="1050" dirty="0">
                <a:solidFill>
                  <a:schemeClr val="bg1"/>
                </a:solidFill>
                <a:latin typeface="Frutiger LT 57 Cn" panose="02000506040000020004" pitchFamily="2" charset="0"/>
              </a:rPr>
            </a:br>
            <a:r>
              <a:rPr lang="en-US" sz="1050" dirty="0">
                <a:solidFill>
                  <a:schemeClr val="bg1"/>
                </a:solidFill>
                <a:latin typeface="Frutiger LT 57 Cn" panose="02000506040000020004" pitchFamily="2" charset="0"/>
              </a:rPr>
              <a:t>Net-worth</a:t>
            </a:r>
            <a:br>
              <a:rPr lang="en-US" sz="1050" dirty="0">
                <a:solidFill>
                  <a:schemeClr val="bg1"/>
                </a:solidFill>
                <a:latin typeface="Frutiger LT 57 Cn" panose="02000506040000020004" pitchFamily="2" charset="0"/>
              </a:rPr>
            </a:br>
            <a:r>
              <a:rPr lang="en-US" sz="1050" dirty="0">
                <a:solidFill>
                  <a:schemeClr val="bg1"/>
                </a:solidFill>
                <a:latin typeface="Frutiger LT 57 Cn" panose="02000506040000020004" pitchFamily="2" charset="0"/>
              </a:rPr>
              <a:t>Individuals</a:t>
            </a:r>
          </a:p>
        </p:txBody>
      </p:sp>
      <p:sp>
        <p:nvSpPr>
          <p:cNvPr id="39" name="Rechteck 8">
            <a:extLst>
              <a:ext uri="{FF2B5EF4-FFF2-40B4-BE49-F238E27FC236}">
                <a16:creationId xmlns:a16="http://schemas.microsoft.com/office/drawing/2014/main" id="{D134F874-CD59-45A8-A3C7-76315FC3562D}"/>
              </a:ext>
            </a:extLst>
          </p:cNvPr>
          <p:cNvSpPr/>
          <p:nvPr/>
        </p:nvSpPr>
        <p:spPr>
          <a:xfrm>
            <a:off x="9419282" y="3708594"/>
            <a:ext cx="822190" cy="7838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Frutiger LT 57 Cn" panose="02000506040000020004" pitchFamily="2" charset="0"/>
              </a:rPr>
              <a:t>Family</a:t>
            </a:r>
            <a:br>
              <a:rPr lang="en-US" sz="1200" dirty="0">
                <a:solidFill>
                  <a:schemeClr val="bg1"/>
                </a:solidFill>
                <a:latin typeface="Frutiger LT 57 Cn" panose="02000506040000020004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Frutiger LT 57 Cn" panose="02000506040000020004" pitchFamily="2" charset="0"/>
              </a:rPr>
              <a:t>Offices</a:t>
            </a:r>
          </a:p>
        </p:txBody>
      </p:sp>
      <p:sp>
        <p:nvSpPr>
          <p:cNvPr id="44" name="Rechteck 8">
            <a:extLst>
              <a:ext uri="{FF2B5EF4-FFF2-40B4-BE49-F238E27FC236}">
                <a16:creationId xmlns:a16="http://schemas.microsoft.com/office/drawing/2014/main" id="{1649940D-ADC8-4D44-85D3-29ACF4CE2C5B}"/>
              </a:ext>
            </a:extLst>
          </p:cNvPr>
          <p:cNvSpPr/>
          <p:nvPr/>
        </p:nvSpPr>
        <p:spPr>
          <a:xfrm>
            <a:off x="9058326" y="4703658"/>
            <a:ext cx="1111199" cy="1102908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>
                <a:solidFill>
                  <a:schemeClr val="accent6"/>
                </a:solidFill>
                <a:latin typeface="Frutiger LT 57 Cn" panose="02000506040000020004" pitchFamily="2" charset="0"/>
              </a:rPr>
              <a:t>State</a:t>
            </a:r>
            <a:br>
              <a:rPr lang="en-US" sz="1600">
                <a:solidFill>
                  <a:schemeClr val="accent6"/>
                </a:solidFill>
                <a:latin typeface="Frutiger LT 57 Cn" panose="02000506040000020004" pitchFamily="2" charset="0"/>
              </a:rPr>
            </a:br>
            <a:r>
              <a:rPr lang="en-US" sz="1600">
                <a:solidFill>
                  <a:schemeClr val="accent6"/>
                </a:solidFill>
                <a:latin typeface="Frutiger LT 57 Cn" panose="02000506040000020004" pitchFamily="2" charset="0"/>
              </a:rPr>
              <a:t>funds</a:t>
            </a:r>
            <a:endParaRPr lang="en-US" sz="1600" dirty="0">
              <a:solidFill>
                <a:schemeClr val="accent6"/>
              </a:solidFill>
              <a:latin typeface="Frutiger LT 57 Cn" panose="02000506040000020004" pitchFamily="2" charset="0"/>
            </a:endParaRPr>
          </a:p>
        </p:txBody>
      </p:sp>
      <p:sp>
        <p:nvSpPr>
          <p:cNvPr id="45" name="Rechteck 8">
            <a:extLst>
              <a:ext uri="{FF2B5EF4-FFF2-40B4-BE49-F238E27FC236}">
                <a16:creationId xmlns:a16="http://schemas.microsoft.com/office/drawing/2014/main" id="{D03DFE95-4A04-4B61-8217-BF7B167C02A3}"/>
              </a:ext>
            </a:extLst>
          </p:cNvPr>
          <p:cNvSpPr/>
          <p:nvPr/>
        </p:nvSpPr>
        <p:spPr>
          <a:xfrm>
            <a:off x="7538991" y="4804926"/>
            <a:ext cx="1111199" cy="1102908"/>
          </a:xfrm>
          <a:prstGeom prst="ellipse">
            <a:avLst/>
          </a:prstGeom>
          <a:noFill/>
          <a:ln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>
                <a:solidFill>
                  <a:schemeClr val="tx1">
                    <a:alpha val="40000"/>
                  </a:schemeClr>
                </a:solidFill>
                <a:latin typeface="Frutiger LT 57 Cn" panose="02000506040000020004" pitchFamily="2" charset="0"/>
              </a:rPr>
              <a:t>Endowments</a:t>
            </a:r>
            <a:endParaRPr lang="en-US" sz="1200" dirty="0">
              <a:solidFill>
                <a:schemeClr val="tx1">
                  <a:alpha val="40000"/>
                </a:schemeClr>
              </a:solidFill>
              <a:latin typeface="Frutiger LT 57 Cn" panose="02000506040000020004" pitchFamily="2" charset="0"/>
            </a:endParaRPr>
          </a:p>
        </p:txBody>
      </p:sp>
      <p:sp>
        <p:nvSpPr>
          <p:cNvPr id="48" name="Gleichschenkliges Dreieck 47">
            <a:extLst>
              <a:ext uri="{FF2B5EF4-FFF2-40B4-BE49-F238E27FC236}">
                <a16:creationId xmlns:a16="http://schemas.microsoft.com/office/drawing/2014/main" id="{1C40D431-40AC-41C4-96E0-8A6B6E76B705}"/>
              </a:ext>
            </a:extLst>
          </p:cNvPr>
          <p:cNvSpPr/>
          <p:nvPr/>
        </p:nvSpPr>
        <p:spPr>
          <a:xfrm rot="4863135">
            <a:off x="8050521" y="4345565"/>
            <a:ext cx="119631" cy="13867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latin typeface="Frutiger LT 57 Cn" panose="02000506040000020004" pitchFamily="2" charset="0"/>
            </a:endParaRPr>
          </a:p>
        </p:txBody>
      </p:sp>
      <p:sp>
        <p:nvSpPr>
          <p:cNvPr id="51" name="Gleichschenkliges Dreieck 50">
            <a:extLst>
              <a:ext uri="{FF2B5EF4-FFF2-40B4-BE49-F238E27FC236}">
                <a16:creationId xmlns:a16="http://schemas.microsoft.com/office/drawing/2014/main" id="{1CFE2F1A-90C9-4729-8E23-8B2D069CE8B0}"/>
              </a:ext>
            </a:extLst>
          </p:cNvPr>
          <p:cNvSpPr/>
          <p:nvPr/>
        </p:nvSpPr>
        <p:spPr>
          <a:xfrm rot="15667577">
            <a:off x="9323422" y="4115617"/>
            <a:ext cx="119631" cy="13867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latin typeface="Frutiger LT 57 Cn" panose="02000506040000020004" pitchFamily="2" charset="0"/>
            </a:endParaRPr>
          </a:p>
        </p:txBody>
      </p:sp>
      <p:grpSp>
        <p:nvGrpSpPr>
          <p:cNvPr id="54" name="Gruppieren 5">
            <a:extLst>
              <a:ext uri="{FF2B5EF4-FFF2-40B4-BE49-F238E27FC236}">
                <a16:creationId xmlns:a16="http://schemas.microsoft.com/office/drawing/2014/main" id="{12A3165F-91F4-4CB0-8373-2E90C6886A3C}"/>
              </a:ext>
            </a:extLst>
          </p:cNvPr>
          <p:cNvGrpSpPr>
            <a:grpSpLocks/>
          </p:cNvGrpSpPr>
          <p:nvPr/>
        </p:nvGrpSpPr>
        <p:grpSpPr bwMode="auto">
          <a:xfrm>
            <a:off x="8483566" y="4972610"/>
            <a:ext cx="128558" cy="128558"/>
            <a:chOff x="4195365" y="3727450"/>
            <a:chExt cx="292100" cy="292100"/>
          </a:xfrm>
          <a:solidFill>
            <a:schemeClr val="tx1"/>
          </a:solidFill>
        </p:grpSpPr>
        <p:cxnSp>
          <p:nvCxnSpPr>
            <p:cNvPr id="56" name="Gerade Verbindung 99">
              <a:extLst>
                <a:ext uri="{FF2B5EF4-FFF2-40B4-BE49-F238E27FC236}">
                  <a16:creationId xmlns:a16="http://schemas.microsoft.com/office/drawing/2014/main" id="{C17AB1E6-FE87-4A4F-BF7C-CE2E0156B554}"/>
                </a:ext>
              </a:extLst>
            </p:cNvPr>
            <p:cNvCxnSpPr/>
            <p:nvPr/>
          </p:nvCxnSpPr>
          <p:spPr>
            <a:xfrm>
              <a:off x="4195365" y="3727450"/>
              <a:ext cx="292100" cy="292100"/>
            </a:xfrm>
            <a:prstGeom prst="line">
              <a:avLst/>
            </a:prstGeom>
            <a:grpFill/>
            <a:ln w="571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100">
              <a:extLst>
                <a:ext uri="{FF2B5EF4-FFF2-40B4-BE49-F238E27FC236}">
                  <a16:creationId xmlns:a16="http://schemas.microsoft.com/office/drawing/2014/main" id="{974D4982-3CD9-4D06-A97B-F249B447A63F}"/>
                </a:ext>
              </a:extLst>
            </p:cNvPr>
            <p:cNvCxnSpPr/>
            <p:nvPr/>
          </p:nvCxnSpPr>
          <p:spPr>
            <a:xfrm flipH="1">
              <a:off x="4195365" y="3727450"/>
              <a:ext cx="292100" cy="292100"/>
            </a:xfrm>
            <a:prstGeom prst="line">
              <a:avLst/>
            </a:prstGeom>
            <a:grpFill/>
            <a:ln w="571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Gleichschenkliges Dreieck 57">
            <a:extLst>
              <a:ext uri="{FF2B5EF4-FFF2-40B4-BE49-F238E27FC236}">
                <a16:creationId xmlns:a16="http://schemas.microsoft.com/office/drawing/2014/main" id="{60B48763-AC92-4DAB-8C67-47752C3D5198}"/>
              </a:ext>
            </a:extLst>
          </p:cNvPr>
          <p:cNvSpPr/>
          <p:nvPr/>
        </p:nvSpPr>
        <p:spPr>
          <a:xfrm rot="19013484">
            <a:off x="9121362" y="4749481"/>
            <a:ext cx="119631" cy="13867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Frutiger LT 57 Cn" panose="02000506040000020004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9C07BC4-5CB9-01B8-F8AA-55E0A0C4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609975" y="1637605"/>
            <a:ext cx="325232" cy="3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leichschenkliges Dreieck 47">
            <a:extLst>
              <a:ext uri="{FF2B5EF4-FFF2-40B4-BE49-F238E27FC236}">
                <a16:creationId xmlns:a16="http://schemas.microsoft.com/office/drawing/2014/main" id="{F8BE4CD0-D1C5-BB41-AF7C-716230FC9FAA}"/>
              </a:ext>
            </a:extLst>
          </p:cNvPr>
          <p:cNvSpPr/>
          <p:nvPr/>
        </p:nvSpPr>
        <p:spPr>
          <a:xfrm rot="8101168">
            <a:off x="8232630" y="3836492"/>
            <a:ext cx="119631" cy="13867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latin typeface="Frutiger LT 57 Cn" panose="02000506040000020004" pitchFamily="2" charset="0"/>
            </a:endParaRPr>
          </a:p>
        </p:txBody>
      </p:sp>
      <p:sp>
        <p:nvSpPr>
          <p:cNvPr id="12" name="Gleichschenkliges Dreieck 47">
            <a:extLst>
              <a:ext uri="{FF2B5EF4-FFF2-40B4-BE49-F238E27FC236}">
                <a16:creationId xmlns:a16="http://schemas.microsoft.com/office/drawing/2014/main" id="{62B50527-4C7D-4584-D77F-55DC40F46703}"/>
              </a:ext>
            </a:extLst>
          </p:cNvPr>
          <p:cNvSpPr/>
          <p:nvPr/>
        </p:nvSpPr>
        <p:spPr>
          <a:xfrm rot="11958602">
            <a:off x="8837908" y="3699413"/>
            <a:ext cx="119631" cy="13867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latin typeface="Frutiger LT 57 Cn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29D6B99-726B-B828-86DF-5227A444AF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2751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0" imgH="490" progId="TCLayout.ActiveDocument.1">
                  <p:embed/>
                </p:oleObj>
              </mc:Choice>
              <mc:Fallback>
                <p:oleObj name="think-cell Slide" r:id="rId3" imgW="490" imgH="4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29D6B99-726B-B828-86DF-5227A444AF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2E8674-E2C2-AD44-9993-2FC1F938B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6474"/>
            <a:ext cx="9144000" cy="943143"/>
          </a:xfrm>
        </p:spPr>
        <p:txBody>
          <a:bodyPr vert="horz"/>
          <a:lstStyle/>
          <a:p>
            <a:r>
              <a:rPr lang="en-US" dirty="0"/>
              <a:t>Entrepreneurs FOCUSED on sovereignty require local backing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0CE23ED-715B-D334-43F3-B120F599B31D}"/>
              </a:ext>
            </a:extLst>
          </p:cNvPr>
          <p:cNvSpPr txBox="1">
            <a:spLocks/>
          </p:cNvSpPr>
          <p:nvPr/>
        </p:nvSpPr>
        <p:spPr>
          <a:xfrm>
            <a:off x="8805336" y="4552764"/>
            <a:ext cx="2777067" cy="62876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DEEP</a:t>
            </a:r>
            <a:br>
              <a:rPr lang="en-US" sz="2400" dirty="0"/>
            </a:br>
            <a:r>
              <a:rPr lang="en-US" sz="2400" dirty="0" err="1"/>
              <a:t>NetworkS</a:t>
            </a:r>
            <a:endParaRPr lang="en-US" sz="2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27A93B-879F-BBD5-6D16-1EA5E432328D}"/>
              </a:ext>
            </a:extLst>
          </p:cNvPr>
          <p:cNvSpPr txBox="1">
            <a:spLocks/>
          </p:cNvSpPr>
          <p:nvPr/>
        </p:nvSpPr>
        <p:spPr>
          <a:xfrm>
            <a:off x="6341529" y="4552764"/>
            <a:ext cx="2336800" cy="62876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PATIENT</a:t>
            </a:r>
            <a:br>
              <a:rPr lang="en-US" sz="2400" dirty="0"/>
            </a:br>
            <a:r>
              <a:rPr lang="en-US" sz="2400" dirty="0"/>
              <a:t>CAPITAL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9A043B-ADCC-567C-20BE-7466611E19B6}"/>
              </a:ext>
            </a:extLst>
          </p:cNvPr>
          <p:cNvSpPr txBox="1">
            <a:spLocks/>
          </p:cNvSpPr>
          <p:nvPr/>
        </p:nvSpPr>
        <p:spPr>
          <a:xfrm>
            <a:off x="3327400" y="4552764"/>
            <a:ext cx="2768600" cy="62876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Governance</a:t>
            </a:r>
          </a:p>
          <a:p>
            <a:r>
              <a:rPr lang="en-US" sz="2400" dirty="0"/>
              <a:t>control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E575F4-771B-9698-31B5-FD54306C43D9}"/>
              </a:ext>
            </a:extLst>
          </p:cNvPr>
          <p:cNvSpPr txBox="1">
            <a:spLocks/>
          </p:cNvSpPr>
          <p:nvPr/>
        </p:nvSpPr>
        <p:spPr>
          <a:xfrm>
            <a:off x="555625" y="4552764"/>
            <a:ext cx="2700864" cy="62876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cap="all" spc="400" baseline="0">
                <a:solidFill>
                  <a:schemeClr val="bg1"/>
                </a:solidFill>
                <a:latin typeface="Frutiger LT 47 LightCn" panose="02000406030000020004" pitchFamily="2" charset="0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r>
              <a:rPr lang="en-US" sz="2400" dirty="0"/>
              <a:t>Industrial Expertise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8DE95D01-0088-4172-9A7B-A423DCDDF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5269" y="3709747"/>
            <a:ext cx="457200" cy="4572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B2BBF65-0AEF-C7B1-8C92-F18CDE7E7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73756" y="3709747"/>
            <a:ext cx="457200" cy="4572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CA074C9-2871-A444-6B72-5AA03AE992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66771" y="3709747"/>
            <a:ext cx="457200" cy="4572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ECEB865-6E51-BAD0-EE0F-518C66172F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81329" y="370974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37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1A02D8-13D7-4E0C-A4DB-652E132BA4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24000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1A02D8-13D7-4E0C-A4DB-652E132BA4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7F8D-4F0A-2FCB-509B-E2ED292FC89F}"/>
              </a:ext>
            </a:extLst>
          </p:cNvPr>
          <p:cNvSpPr txBox="1"/>
          <p:nvPr/>
        </p:nvSpPr>
        <p:spPr>
          <a:xfrm>
            <a:off x="874497" y="3718842"/>
            <a:ext cx="24129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2400" dirty="0">
                <a:latin typeface="+mn-lt"/>
              </a:rPr>
              <a:t>Benefitting from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low valuations and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a well-timed exit horizon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4449E9-034E-6A1B-B4E8-F4AA19681FEF}"/>
              </a:ext>
            </a:extLst>
          </p:cNvPr>
          <p:cNvSpPr txBox="1"/>
          <p:nvPr/>
        </p:nvSpPr>
        <p:spPr>
          <a:xfrm>
            <a:off x="3676032" y="3718842"/>
            <a:ext cx="2412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Strong pipeline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of high-quality growth targets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C6E30A-5463-F78F-5404-00D5AC33EC72}"/>
              </a:ext>
            </a:extLst>
          </p:cNvPr>
          <p:cNvSpPr txBox="1"/>
          <p:nvPr/>
        </p:nvSpPr>
        <p:spPr>
          <a:xfrm>
            <a:off x="6571910" y="3691441"/>
            <a:ext cx="22405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The European ecosystem is mature but under-financed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B7A185-6949-846A-ABB3-B00B433694CD}"/>
              </a:ext>
            </a:extLst>
          </p:cNvPr>
          <p:cNvCxnSpPr>
            <a:cxnSpLocks/>
          </p:cNvCxnSpPr>
          <p:nvPr/>
        </p:nvCxnSpPr>
        <p:spPr>
          <a:xfrm>
            <a:off x="5761243" y="3138778"/>
            <a:ext cx="53407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492169-0503-12CE-C5EF-D470F3A14D43}"/>
              </a:ext>
            </a:extLst>
          </p:cNvPr>
          <p:cNvSpPr txBox="1"/>
          <p:nvPr/>
        </p:nvSpPr>
        <p:spPr>
          <a:xfrm>
            <a:off x="9179225" y="3718842"/>
            <a:ext cx="2240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We are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finally awake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to the need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A2049-0210-F270-B132-564B6CAC6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6474"/>
            <a:ext cx="9144000" cy="954813"/>
          </a:xfrm>
        </p:spPr>
        <p:txBody>
          <a:bodyPr vert="horz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The time is now to invest in Sovereign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3784475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A3F31F5-7CD9-F54F-DEED-A35C6C9C71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218586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A068F9-3FBA-37FD-1364-8E888F921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6546"/>
            <a:ext cx="9144000" cy="604909"/>
          </a:xfrm>
        </p:spPr>
        <p:txBody>
          <a:bodyPr vert="horz"/>
          <a:lstStyle/>
          <a:p>
            <a:r>
              <a:rPr lang="en-US" dirty="0"/>
              <a:t>The time is now.</a:t>
            </a:r>
          </a:p>
        </p:txBody>
      </p:sp>
    </p:spTree>
    <p:extLst>
      <p:ext uri="{BB962C8B-B14F-4D97-AF65-F5344CB8AC3E}">
        <p14:creationId xmlns:p14="http://schemas.microsoft.com/office/powerpoint/2010/main" val="240847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6378BE0-9101-42AC-94F5-B0A53F697B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4721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44" imgH="345" progId="TCLayout.ActiveDocument.1">
                  <p:embed/>
                </p:oleObj>
              </mc:Choice>
              <mc:Fallback>
                <p:oleObj name="think-cell Slide" r:id="rId10" imgW="344" imgH="34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6378BE0-9101-42AC-94F5-B0A53F697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5377408-7FE9-F944-9D07-56D2AC96678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9F6ED"/>
              </a:clrFrom>
              <a:clrTo>
                <a:srgbClr val="F9F6ED">
                  <a:alpha val="0"/>
                </a:srgbClr>
              </a:clrTo>
            </a:clrChange>
          </a:blip>
          <a:srcRect r="24758"/>
          <a:stretch/>
        </p:blipFill>
        <p:spPr>
          <a:xfrm>
            <a:off x="5551225" y="1672177"/>
            <a:ext cx="6051209" cy="4608000"/>
          </a:xfrm>
          <a:prstGeom prst="rect">
            <a:avLst/>
          </a:prstGeom>
        </p:spPr>
      </p:pic>
      <p:sp>
        <p:nvSpPr>
          <p:cNvPr id="245" name="object 4">
            <a:extLst>
              <a:ext uri="{FF2B5EF4-FFF2-40B4-BE49-F238E27FC236}">
                <a16:creationId xmlns:a16="http://schemas.microsoft.com/office/drawing/2014/main" id="{62578B44-A3B8-564D-9FF5-42C12E18ED89}"/>
              </a:ext>
            </a:extLst>
          </p:cNvPr>
          <p:cNvSpPr txBox="1">
            <a:spLocks/>
          </p:cNvSpPr>
          <p:nvPr/>
        </p:nvSpPr>
        <p:spPr>
          <a:xfrm>
            <a:off x="583158" y="2054730"/>
            <a:ext cx="2689225" cy="317779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  <a:sym typeface="Frutiger LT 47 LightCn" panose="02000406030000020004" pitchFamily="2" charset="0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2500"/>
              </a:spcBef>
            </a:pPr>
            <a:r>
              <a:rPr lang="en-GB" sz="1600" dirty="0"/>
              <a:t>Over 350+ unicorns spread </a:t>
            </a:r>
            <a:br>
              <a:rPr lang="en-GB" sz="1600" dirty="0"/>
            </a:br>
            <a:r>
              <a:rPr lang="en-GB" sz="1600" dirty="0"/>
              <a:t>across 100+ cities</a:t>
            </a:r>
          </a:p>
          <a:p>
            <a:pPr marL="12700" marR="5080">
              <a:lnSpc>
                <a:spcPct val="100000"/>
              </a:lnSpc>
              <a:spcBef>
                <a:spcPts val="2500"/>
              </a:spcBef>
            </a:pPr>
            <a:r>
              <a:rPr lang="en-GB" sz="1600" dirty="0"/>
              <a:t>Global technology elite are hoping to compete in Europe</a:t>
            </a:r>
          </a:p>
          <a:p>
            <a:pPr marL="12700" marR="5080">
              <a:lnSpc>
                <a:spcPct val="100000"/>
              </a:lnSpc>
              <a:spcBef>
                <a:spcPts val="2500"/>
              </a:spcBef>
            </a:pPr>
            <a:r>
              <a:rPr lang="en-GB" sz="1600" dirty="0"/>
              <a:t>European governments and universities have identified technology as mission critical</a:t>
            </a:r>
          </a:p>
          <a:p>
            <a:pPr marL="12700" marR="5080">
              <a:lnSpc>
                <a:spcPct val="100000"/>
              </a:lnSpc>
              <a:spcBef>
                <a:spcPts val="2500"/>
              </a:spcBef>
            </a:pPr>
            <a:r>
              <a:rPr lang="en-GB" sz="1600" dirty="0"/>
              <a:t>Over 100 local Seed VCs have emerged across Europe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CD81C-C3C2-DC4B-8AFF-DB31E8BE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98169"/>
            <a:ext cx="11038962" cy="376385"/>
          </a:xfrm>
        </p:spPr>
        <p:txBody>
          <a:bodyPr vert="horz"/>
          <a:lstStyle/>
          <a:p>
            <a:r>
              <a:rPr lang="en-GB" dirty="0"/>
              <a:t>Europe has grown up…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83F767-9C4B-43E6-BF9D-9F686574E8F2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0959920"/>
              </p:ext>
            </p:extLst>
          </p:nvPr>
        </p:nvGraphicFramePr>
        <p:xfrm>
          <a:off x="4538663" y="2520950"/>
          <a:ext cx="1435100" cy="341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5420BAA4-7098-A540-809D-625136BCDB6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4740275" y="5903913"/>
            <a:ext cx="3968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dirty="0"/>
              <a:t>2010+</a:t>
            </a:r>
            <a:endParaRPr lang="en-GB" sz="1200" dirty="0">
              <a:sym typeface="+mn-lt"/>
            </a:endParaRP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4B2FFE49-932D-8543-A8B8-BB1FD78333AC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75275" y="5903913"/>
            <a:ext cx="3968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dirty="0"/>
              <a:t>2020+</a:t>
            </a:r>
            <a:endParaRPr lang="en-GB" sz="1200" dirty="0">
              <a:sym typeface="+mn-lt"/>
            </a:endParaRP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97F94CC2-6A7B-0544-8C21-77C0540C213D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822950" y="3535363"/>
            <a:ext cx="595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dirty="0">
                <a:effectLst/>
                <a:sym typeface="+mn-lt"/>
              </a:rPr>
              <a:t>VC-backed</a:t>
            </a:r>
            <a:endParaRPr lang="en-GB" sz="1200" noProof="0" dirty="0">
              <a:sym typeface="+mn-lt"/>
            </a:endParaRP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1AC7CD7C-2AC4-7D4E-9199-125DD271D68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843463" y="5392738"/>
            <a:ext cx="1905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D92DE69-ECE8-40E7-9DD5-8B59DC91CC2D}" type="datetime'''''''''''''''''''''''''''''''''''''2''5'''''''''''">
              <a:rPr lang="en-GB" altLang="en-US" sz="1200" smtClean="0"/>
              <a:pPr/>
              <a:t>25</a:t>
            </a:fld>
            <a:endParaRPr lang="en-GB" sz="1200" dirty="0">
              <a:sym typeface="+mn-lt"/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E31EACA-BC64-D54C-B2B5-0AF90B27545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5441950" y="2395538"/>
            <a:ext cx="2635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59E2226-B44B-46A3-9231-E709C3E0B51B}" type="datetime'''3''''''''''''''''''2''1'''''''''''''''''''''''">
              <a:rPr lang="en-GB" altLang="en-US" sz="1200" smtClean="0"/>
              <a:pPr/>
              <a:t>321</a:t>
            </a:fld>
            <a:endParaRPr lang="en-GB" sz="1200" dirty="0">
              <a:sym typeface="+mn-lt"/>
            </a:endParaRPr>
          </a:p>
        </p:txBody>
      </p:sp>
      <p:sp>
        <p:nvSpPr>
          <p:cNvPr id="28" name="Footer Placeholder 383">
            <a:extLst>
              <a:ext uri="{FF2B5EF4-FFF2-40B4-BE49-F238E27FC236}">
                <a16:creationId xmlns:a16="http://schemas.microsoft.com/office/drawing/2014/main" id="{0C11638B-2AD8-744C-9458-07F99334E9D8}"/>
              </a:ext>
            </a:extLst>
          </p:cNvPr>
          <p:cNvSpPr txBox="1">
            <a:spLocks/>
          </p:cNvSpPr>
          <p:nvPr/>
        </p:nvSpPr>
        <p:spPr>
          <a:xfrm>
            <a:off x="10704481" y="6096175"/>
            <a:ext cx="77152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/>
              <a:t>Source: Dealroom.co</a:t>
            </a:r>
            <a:endParaRPr lang="en-US" sz="800" dirty="0"/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673C2621-0E30-5043-87D6-47E43124E747}"/>
              </a:ext>
            </a:extLst>
          </p:cNvPr>
          <p:cNvSpPr txBox="1">
            <a:spLocks/>
          </p:cNvSpPr>
          <p:nvPr/>
        </p:nvSpPr>
        <p:spPr>
          <a:xfrm>
            <a:off x="4342477" y="1859672"/>
            <a:ext cx="3870325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360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5381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7191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EUROPEAN COMPANIES &gt;$1BN VALUATION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6E95B8-46AE-4949-BD52-192D4FD2145F}"/>
              </a:ext>
            </a:extLst>
          </p:cNvPr>
          <p:cNvSpPr/>
          <p:nvPr/>
        </p:nvSpPr>
        <p:spPr>
          <a:xfrm>
            <a:off x="4076700" y="1657940"/>
            <a:ext cx="7525734" cy="46237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14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B38F7D7-D9DB-4807-99A6-41E1214124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79696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0" imgH="490" progId="TCLayout.ActiveDocument.1">
                  <p:embed/>
                </p:oleObj>
              </mc:Choice>
              <mc:Fallback>
                <p:oleObj name="think-cell Slide" r:id="rId3" imgW="490" imgH="4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B38F7D7-D9DB-4807-99A6-41E1214124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A03EF73-E89B-FA34-8BCA-505C7CFF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98169"/>
            <a:ext cx="11038962" cy="376385"/>
          </a:xfrm>
        </p:spPr>
        <p:txBody>
          <a:bodyPr vert="horz"/>
          <a:lstStyle/>
          <a:p>
            <a:r>
              <a:rPr lang="en-US" dirty="0"/>
              <a:t>Europe is home to over 350+ unicorns cumulatively</a:t>
            </a:r>
          </a:p>
        </p:txBody>
      </p:sp>
      <p:pic>
        <p:nvPicPr>
          <p:cNvPr id="62474" name="Picture 10" descr="Spain flag icon - Country flags">
            <a:extLst>
              <a:ext uri="{FF2B5EF4-FFF2-40B4-BE49-F238E27FC236}">
                <a16:creationId xmlns:a16="http://schemas.microsoft.com/office/drawing/2014/main" id="{E6959222-A6BC-31EB-A569-3F256BF4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379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4" name="Picture 20" descr="Lithuania flag icon - Country flags">
            <a:extLst>
              <a:ext uri="{FF2B5EF4-FFF2-40B4-BE49-F238E27FC236}">
                <a16:creationId xmlns:a16="http://schemas.microsoft.com/office/drawing/2014/main" id="{AC3F1F2E-9B50-43BD-F0B1-057654CC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19" y="429926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4" name="Picture 40" descr="Switzerland flag icon - Country flags">
            <a:extLst>
              <a:ext uri="{FF2B5EF4-FFF2-40B4-BE49-F238E27FC236}">
                <a16:creationId xmlns:a16="http://schemas.microsoft.com/office/drawing/2014/main" id="{5DB661D1-8D15-1991-88CF-587AFB5F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11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0" name="Picture 46" descr="Norway flag icon - Country flags">
            <a:extLst>
              <a:ext uri="{FF2B5EF4-FFF2-40B4-BE49-F238E27FC236}">
                <a16:creationId xmlns:a16="http://schemas.microsoft.com/office/drawing/2014/main" id="{657EB58B-EB51-3761-2D9A-AC04E490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119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4" name="Picture 50" descr="Ireland flag icon - Country flags">
            <a:extLst>
              <a:ext uri="{FF2B5EF4-FFF2-40B4-BE49-F238E27FC236}">
                <a16:creationId xmlns:a16="http://schemas.microsoft.com/office/drawing/2014/main" id="{CFCA036C-5C35-7617-B111-B2EFB7929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73" y="429926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22" name="Picture 58" descr="Belgium flag icon - Country flags">
            <a:extLst>
              <a:ext uri="{FF2B5EF4-FFF2-40B4-BE49-F238E27FC236}">
                <a16:creationId xmlns:a16="http://schemas.microsoft.com/office/drawing/2014/main" id="{1B05461B-53F7-C5F4-8868-57E5D86B5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11" y="429926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60" name="Picture 96" descr="Netherlands - Free flags icons">
            <a:extLst>
              <a:ext uri="{FF2B5EF4-FFF2-40B4-BE49-F238E27FC236}">
                <a16:creationId xmlns:a16="http://schemas.microsoft.com/office/drawing/2014/main" id="{20D22F72-090F-D794-76BA-F5C5B5D88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55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72" name="Picture 108" descr="Denmark flag icon - Country flags">
            <a:extLst>
              <a:ext uri="{FF2B5EF4-FFF2-40B4-BE49-F238E27FC236}">
                <a16:creationId xmlns:a16="http://schemas.microsoft.com/office/drawing/2014/main" id="{F7FB69C5-A54F-0F80-EC7C-5B38D2A23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356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84" name="Picture 120" descr="Austria flag icon - Country flags">
            <a:extLst>
              <a:ext uri="{FF2B5EF4-FFF2-40B4-BE49-F238E27FC236}">
                <a16:creationId xmlns:a16="http://schemas.microsoft.com/office/drawing/2014/main" id="{D6A6DF04-E4C9-5EBB-C1EF-B048C50E9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55" y="429926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32" name="Picture 168" descr="Flag finland round icon badge or button Royalty Free Vector">
            <a:extLst>
              <a:ext uri="{FF2B5EF4-FFF2-40B4-BE49-F238E27FC236}">
                <a16:creationId xmlns:a16="http://schemas.microsoft.com/office/drawing/2014/main" id="{DBD84E8C-396C-8021-61EF-F15C9C82B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3585" r="4355" b="11331"/>
          <a:stretch/>
        </p:blipFill>
        <p:spPr bwMode="auto">
          <a:xfrm>
            <a:off x="10589298" y="1438262"/>
            <a:ext cx="360000" cy="363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30" name="Picture 66" descr="TravelPerk’s logo">
            <a:extLst>
              <a:ext uri="{FF2B5EF4-FFF2-40B4-BE49-F238E27FC236}">
                <a16:creationId xmlns:a16="http://schemas.microsoft.com/office/drawing/2014/main" id="{EC191CFD-7F4C-AC87-434C-F719B0FCB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04" y="2690521"/>
            <a:ext cx="252809" cy="2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44" name="Picture 80" descr="Northvolt’s logo">
            <a:extLst>
              <a:ext uri="{FF2B5EF4-FFF2-40B4-BE49-F238E27FC236}">
                <a16:creationId xmlns:a16="http://schemas.microsoft.com/office/drawing/2014/main" id="{DFA81DF6-54BE-14AF-87F5-5A89D1477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9" b="30553"/>
          <a:stretch/>
        </p:blipFill>
        <p:spPr bwMode="auto">
          <a:xfrm>
            <a:off x="7212012" y="2413175"/>
            <a:ext cx="605123" cy="1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70" name="Picture 106" descr="Pleo’s logo">
            <a:extLst>
              <a:ext uri="{FF2B5EF4-FFF2-40B4-BE49-F238E27FC236}">
                <a16:creationId xmlns:a16="http://schemas.microsoft.com/office/drawing/2014/main" id="{DD664A72-CE4E-3AE3-20A7-0086CFC48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150" y="2243524"/>
            <a:ext cx="406412" cy="4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82" name="Picture 118" descr="Bitpanda’s logo">
            <a:extLst>
              <a:ext uri="{FF2B5EF4-FFF2-40B4-BE49-F238E27FC236}">
                <a16:creationId xmlns:a16="http://schemas.microsoft.com/office/drawing/2014/main" id="{97C66932-61F3-2087-2543-189E3556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63" y="4886575"/>
            <a:ext cx="578184" cy="1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94" name="Picture 130" descr="MoonPay’s logo">
            <a:extLst>
              <a:ext uri="{FF2B5EF4-FFF2-40B4-BE49-F238E27FC236}">
                <a16:creationId xmlns:a16="http://schemas.microsoft.com/office/drawing/2014/main" id="{A14E2EDE-521D-3051-29C5-D5F01E62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691" y="4886575"/>
            <a:ext cx="244100" cy="2441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20" name="Picture 156" descr="Jobandtalent’s logo">
            <a:extLst>
              <a:ext uri="{FF2B5EF4-FFF2-40B4-BE49-F238E27FC236}">
                <a16:creationId xmlns:a16="http://schemas.microsoft.com/office/drawing/2014/main" id="{FB302590-9EE1-4E4B-D912-5FBB3D746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74" y="2367135"/>
            <a:ext cx="252810" cy="2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38" name="Picture 174" descr="Kry’s logo">
            <a:extLst>
              <a:ext uri="{FF2B5EF4-FFF2-40B4-BE49-F238E27FC236}">
                <a16:creationId xmlns:a16="http://schemas.microsoft.com/office/drawing/2014/main" id="{3DFA30ED-C330-4ADF-CD2F-F34BB96C0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EEFAF8"/>
              </a:clrFrom>
              <a:clrTo>
                <a:srgbClr val="EEFAF8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29621" r="6319" b="23339"/>
          <a:stretch/>
        </p:blipFill>
        <p:spPr bwMode="auto">
          <a:xfrm>
            <a:off x="7329715" y="2658618"/>
            <a:ext cx="369717" cy="2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68" name="Picture 204" descr="GoStudent’s logo">
            <a:extLst>
              <a:ext uri="{FF2B5EF4-FFF2-40B4-BE49-F238E27FC236}">
                <a16:creationId xmlns:a16="http://schemas.microsoft.com/office/drawing/2014/main" id="{AFC9D0B4-B680-3DE2-5BF1-B755CB0E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54" y="5299340"/>
            <a:ext cx="278802" cy="2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78" name="Picture 214" descr="Cabify’s logo">
            <a:extLst>
              <a:ext uri="{FF2B5EF4-FFF2-40B4-BE49-F238E27FC236}">
                <a16:creationId xmlns:a16="http://schemas.microsoft.com/office/drawing/2014/main" id="{594DD9D5-4F7B-8D77-B48B-1FBCADBB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74" y="2968580"/>
            <a:ext cx="252810" cy="2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80" name="Picture 216" descr="Epidemic Sound’s logo">
            <a:extLst>
              <a:ext uri="{FF2B5EF4-FFF2-40B4-BE49-F238E27FC236}">
                <a16:creationId xmlns:a16="http://schemas.microsoft.com/office/drawing/2014/main" id="{23FD8C77-EB1F-AEE5-B6CB-96D453961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23" y="2915244"/>
            <a:ext cx="277500" cy="2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02" name="Picture 238" descr="Rohlik Group breaks into German grocery market with Knuspr.de | Partech">
            <a:extLst>
              <a:ext uri="{FF2B5EF4-FFF2-40B4-BE49-F238E27FC236}">
                <a16:creationId xmlns:a16="http://schemas.microsoft.com/office/drawing/2014/main" id="{4C6458FA-A6F1-BEF5-C762-AD372D07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33" y="4886575"/>
            <a:ext cx="392342" cy="24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08" name="Picture 244" descr="Lunar’s logo">
            <a:extLst>
              <a:ext uri="{FF2B5EF4-FFF2-40B4-BE49-F238E27FC236}">
                <a16:creationId xmlns:a16="http://schemas.microsoft.com/office/drawing/2014/main" id="{B666149D-4B32-3830-BAD8-8BACAA22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396" y="1925368"/>
            <a:ext cx="409921" cy="40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8" name="Picture 44" descr="Dune Analytics’s logo">
            <a:extLst>
              <a:ext uri="{FF2B5EF4-FFF2-40B4-BE49-F238E27FC236}">
                <a16:creationId xmlns:a16="http://schemas.microsoft.com/office/drawing/2014/main" id="{5075A8B2-E77B-02C7-902A-6487B0CC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ECEB"/>
              </a:clrFrom>
              <a:clrTo>
                <a:srgbClr val="FFECEB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73" y="1947846"/>
            <a:ext cx="619292" cy="3870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2" name="Picture 18" descr="Nord Security’s logo">
            <a:extLst>
              <a:ext uri="{FF2B5EF4-FFF2-40B4-BE49-F238E27FC236}">
                <a16:creationId xmlns:a16="http://schemas.microsoft.com/office/drawing/2014/main" id="{B9481756-CE45-4604-3E28-CA2343F8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76" y="4886575"/>
            <a:ext cx="263086" cy="2630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2" name="Picture 48" descr="Wayflyer ’s logo">
            <a:extLst>
              <a:ext uri="{FF2B5EF4-FFF2-40B4-BE49-F238E27FC236}">
                <a16:creationId xmlns:a16="http://schemas.microsoft.com/office/drawing/2014/main" id="{D5E38D72-81B7-5B3F-C410-9944768E4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24812" r="24508" b="36071"/>
          <a:stretch/>
        </p:blipFill>
        <p:spPr bwMode="auto">
          <a:xfrm>
            <a:off x="7264218" y="4886575"/>
            <a:ext cx="500710" cy="2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20" name="Picture 56" descr="Deliverect’s logo">
            <a:extLst>
              <a:ext uri="{FF2B5EF4-FFF2-40B4-BE49-F238E27FC236}">
                <a16:creationId xmlns:a16="http://schemas.microsoft.com/office/drawing/2014/main" id="{CA3392A5-7A12-7864-35CC-AC7F368E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896" y="4886575"/>
            <a:ext cx="240630" cy="2406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26" name="Picture 62" descr="Flipdish’s logo">
            <a:extLst>
              <a:ext uri="{FF2B5EF4-FFF2-40B4-BE49-F238E27FC236}">
                <a16:creationId xmlns:a16="http://schemas.microsoft.com/office/drawing/2014/main" id="{3AF29261-DB0A-4F7C-C7DA-1E354398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40" y="5299340"/>
            <a:ext cx="335066" cy="3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58" name="Picture 94" descr="Mambu’s logo">
            <a:extLst>
              <a:ext uri="{FF2B5EF4-FFF2-40B4-BE49-F238E27FC236}">
                <a16:creationId xmlns:a16="http://schemas.microsoft.com/office/drawing/2014/main" id="{DC633F59-6659-BB4C-D227-1AC129F56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2123" r="3398" b="2523"/>
          <a:stretch/>
        </p:blipFill>
        <p:spPr bwMode="auto">
          <a:xfrm>
            <a:off x="6566313" y="2053384"/>
            <a:ext cx="285285" cy="2931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8" name="Picture 54" descr="Estonia flag icon - Country flags">
            <a:extLst>
              <a:ext uri="{FF2B5EF4-FFF2-40B4-BE49-F238E27FC236}">
                <a16:creationId xmlns:a16="http://schemas.microsoft.com/office/drawing/2014/main" id="{13B8C2DF-26E8-5817-A910-7DAD7E20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379" y="430044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6" name="Picture 52" descr="Veriff’s logo">
            <a:extLst>
              <a:ext uri="{FF2B5EF4-FFF2-40B4-BE49-F238E27FC236}">
                <a16:creationId xmlns:a16="http://schemas.microsoft.com/office/drawing/2014/main" id="{15CA7A3E-AF0C-4C65-D666-CB9966BA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89" y="4886575"/>
            <a:ext cx="395981" cy="3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76" name="Picture 112" descr="Bolt’s logo">
            <a:extLst>
              <a:ext uri="{FF2B5EF4-FFF2-40B4-BE49-F238E27FC236}">
                <a16:creationId xmlns:a16="http://schemas.microsoft.com/office/drawing/2014/main" id="{74A98E52-9F60-9758-400D-FDCDD67D9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78" y="5299340"/>
            <a:ext cx="342602" cy="2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80" name="Picture 116" descr="Vinted’s logo">
            <a:extLst>
              <a:ext uri="{FF2B5EF4-FFF2-40B4-BE49-F238E27FC236}">
                <a16:creationId xmlns:a16="http://schemas.microsoft.com/office/drawing/2014/main" id="{D0EB5898-649D-61B1-E3FD-226266E2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37" y="5299340"/>
            <a:ext cx="378165" cy="1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86" name="Picture 122" descr="Picnic’s logo">
            <a:extLst>
              <a:ext uri="{FF2B5EF4-FFF2-40B4-BE49-F238E27FC236}">
                <a16:creationId xmlns:a16="http://schemas.microsoft.com/office/drawing/2014/main" id="{FADD02DE-4D16-178D-2551-25FE04CB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40" y="2403136"/>
            <a:ext cx="214630" cy="21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88" name="Picture 124" descr="MessageBird’s logo">
            <a:extLst>
              <a:ext uri="{FF2B5EF4-FFF2-40B4-BE49-F238E27FC236}">
                <a16:creationId xmlns:a16="http://schemas.microsoft.com/office/drawing/2014/main" id="{4B9F7483-2947-6719-81D1-7D84B48C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97" y="2623546"/>
            <a:ext cx="370716" cy="37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22" name="Picture 158" descr="Odoo’s logo">
            <a:extLst>
              <a:ext uri="{FF2B5EF4-FFF2-40B4-BE49-F238E27FC236}">
                <a16:creationId xmlns:a16="http://schemas.microsoft.com/office/drawing/2014/main" id="{DC2675DB-A054-F1C8-EDC8-BD64CEC15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1" b="28116"/>
          <a:stretch/>
        </p:blipFill>
        <p:spPr bwMode="auto">
          <a:xfrm>
            <a:off x="8863084" y="5299340"/>
            <a:ext cx="554254" cy="21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28" name="Picture 164" descr="Aiven’s logo">
            <a:extLst>
              <a:ext uri="{FF2B5EF4-FFF2-40B4-BE49-F238E27FC236}">
                <a16:creationId xmlns:a16="http://schemas.microsoft.com/office/drawing/2014/main" id="{71084E7B-76B5-FD49-A477-5625191A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652" y="2056963"/>
            <a:ext cx="654892" cy="15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56" name="Picture 192" descr="bunq’s logo">
            <a:extLst>
              <a:ext uri="{FF2B5EF4-FFF2-40B4-BE49-F238E27FC236}">
                <a16:creationId xmlns:a16="http://schemas.microsoft.com/office/drawing/2014/main" id="{8C93C35A-D0E7-84A1-BC9C-A459BDC6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90" y="3000042"/>
            <a:ext cx="246530" cy="24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90" name="Picture 226" descr="Oda’s logo">
            <a:extLst>
              <a:ext uri="{FF2B5EF4-FFF2-40B4-BE49-F238E27FC236}">
                <a16:creationId xmlns:a16="http://schemas.microsoft.com/office/drawing/2014/main" id="{6B40260D-761C-0376-C86B-48E32B7F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005" y="2336189"/>
            <a:ext cx="250229" cy="25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16" name="Picture 252" descr="Gelato’s logo">
            <a:extLst>
              <a:ext uri="{FF2B5EF4-FFF2-40B4-BE49-F238E27FC236}">
                <a16:creationId xmlns:a16="http://schemas.microsoft.com/office/drawing/2014/main" id="{3C6AAA75-F7F9-DB97-691F-4509F8EAA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053" y="2654998"/>
            <a:ext cx="308133" cy="3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22" name="Picture 258" descr="ACT Commodities’s logo">
            <a:extLst>
              <a:ext uri="{FF2B5EF4-FFF2-40B4-BE49-F238E27FC236}">
                <a16:creationId xmlns:a16="http://schemas.microsoft.com/office/drawing/2014/main" id="{7E26C2A0-C2BD-9A82-3901-D10DB8CD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96" y="3252352"/>
            <a:ext cx="363719" cy="36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26" name="Picture 262" descr="BitFury Group’s logo">
            <a:extLst>
              <a:ext uri="{FF2B5EF4-FFF2-40B4-BE49-F238E27FC236}">
                <a16:creationId xmlns:a16="http://schemas.microsoft.com/office/drawing/2014/main" id="{3D2DCA55-44D2-F989-8970-8767E79E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94" y="3558349"/>
            <a:ext cx="426323" cy="4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44" name="Picture 280" descr="HMD Global - Wikipedia">
            <a:extLst>
              <a:ext uri="{FF2B5EF4-FFF2-40B4-BE49-F238E27FC236}">
                <a16:creationId xmlns:a16="http://schemas.microsoft.com/office/drawing/2014/main" id="{458332AB-6D6B-8DDD-19D6-3EDB0B090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5"/>
          <a:stretch/>
        </p:blipFill>
        <p:spPr bwMode="auto">
          <a:xfrm>
            <a:off x="10526178" y="2362630"/>
            <a:ext cx="587841" cy="2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France - Free flags icons">
            <a:extLst>
              <a:ext uri="{FF2B5EF4-FFF2-40B4-BE49-F238E27FC236}">
                <a16:creationId xmlns:a16="http://schemas.microsoft.com/office/drawing/2014/main" id="{E9E1E5E6-E664-B19E-BA0E-EA66399D6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03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90" name="Picture 126" descr="Mirakl’s logo">
            <a:extLst>
              <a:ext uri="{FF2B5EF4-FFF2-40B4-BE49-F238E27FC236}">
                <a16:creationId xmlns:a16="http://schemas.microsoft.com/office/drawing/2014/main" id="{4A99D377-FF16-5FAF-8C61-385B6A3E4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22756" r="10729" b="17639"/>
          <a:stretch/>
        </p:blipFill>
        <p:spPr bwMode="auto">
          <a:xfrm>
            <a:off x="4832659" y="4220326"/>
            <a:ext cx="511371" cy="34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24" name="Picture 60" descr="Spendesk’s logo">
            <a:extLst>
              <a:ext uri="{FF2B5EF4-FFF2-40B4-BE49-F238E27FC236}">
                <a16:creationId xmlns:a16="http://schemas.microsoft.com/office/drawing/2014/main" id="{4B825BA0-6090-9825-1A25-1D99F93FC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96" y="2067587"/>
            <a:ext cx="266897" cy="2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28" name="Picture 64" descr="Exotec’s logo">
            <a:extLst>
              <a:ext uri="{FF2B5EF4-FFF2-40B4-BE49-F238E27FC236}">
                <a16:creationId xmlns:a16="http://schemas.microsoft.com/office/drawing/2014/main" id="{615E5C86-9755-BFBD-0B7E-BEE030089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26" y="2439820"/>
            <a:ext cx="305836" cy="3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32" name="Picture 68" descr="Qonto’s logo">
            <a:extLst>
              <a:ext uri="{FF2B5EF4-FFF2-40B4-BE49-F238E27FC236}">
                <a16:creationId xmlns:a16="http://schemas.microsoft.com/office/drawing/2014/main" id="{4B2D18D0-FE9A-2917-7041-03FB3257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33" y="2855172"/>
            <a:ext cx="274823" cy="27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34" name="Picture 70" descr="Ankorstore’s logo">
            <a:extLst>
              <a:ext uri="{FF2B5EF4-FFF2-40B4-BE49-F238E27FC236}">
                <a16:creationId xmlns:a16="http://schemas.microsoft.com/office/drawing/2014/main" id="{A586C019-04FB-4BF3-A33B-FD0C852E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68" y="3202509"/>
            <a:ext cx="218753" cy="21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36" name="Picture 72" descr="PayFit’s logo">
            <a:extLst>
              <a:ext uri="{FF2B5EF4-FFF2-40B4-BE49-F238E27FC236}">
                <a16:creationId xmlns:a16="http://schemas.microsoft.com/office/drawing/2014/main" id="{A1F9E10D-098F-CC8B-7132-1768FF33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28" y="3493775"/>
            <a:ext cx="264233" cy="2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78" name="Picture 114" descr="Sorare’s logo">
            <a:extLst>
              <a:ext uri="{FF2B5EF4-FFF2-40B4-BE49-F238E27FC236}">
                <a16:creationId xmlns:a16="http://schemas.microsoft.com/office/drawing/2014/main" id="{B3AB0A2E-8BA8-652B-E3C8-78C79B06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10" y="3829516"/>
            <a:ext cx="278268" cy="27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96" name="Picture 132" descr="Back Market’s logo">
            <a:extLst>
              <a:ext uri="{FF2B5EF4-FFF2-40B4-BE49-F238E27FC236}">
                <a16:creationId xmlns:a16="http://schemas.microsoft.com/office/drawing/2014/main" id="{515D7B5E-68C4-771B-A118-8624D230D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24199" r="17480" b="24349"/>
          <a:stretch/>
        </p:blipFill>
        <p:spPr bwMode="auto">
          <a:xfrm>
            <a:off x="4944373" y="4657001"/>
            <a:ext cx="287942" cy="23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14" name="Picture 150" descr="ManoMano’s logo">
            <a:extLst>
              <a:ext uri="{FF2B5EF4-FFF2-40B4-BE49-F238E27FC236}">
                <a16:creationId xmlns:a16="http://schemas.microsoft.com/office/drawing/2014/main" id="{823C555B-0054-17E6-35A9-E7D49D44E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51" y="4988755"/>
            <a:ext cx="353386" cy="3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34" name="Picture 170" descr="BlaBlaCar’s logo">
            <a:extLst>
              <a:ext uri="{FF2B5EF4-FFF2-40B4-BE49-F238E27FC236}">
                <a16:creationId xmlns:a16="http://schemas.microsoft.com/office/drawing/2014/main" id="{A79C5672-E8E4-FC3C-2673-94E533AF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46" y="3146879"/>
            <a:ext cx="266897" cy="2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54" name="Picture 190" descr="Voodoo’s logo">
            <a:extLst>
              <a:ext uri="{FF2B5EF4-FFF2-40B4-BE49-F238E27FC236}">
                <a16:creationId xmlns:a16="http://schemas.microsoft.com/office/drawing/2014/main" id="{BF7751F4-C1E3-70B9-1B41-3C6777944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71" y="2509343"/>
            <a:ext cx="618370" cy="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62" name="Picture 198" descr="Vestiaire Collective’s logo">
            <a:extLst>
              <a:ext uri="{FF2B5EF4-FFF2-40B4-BE49-F238E27FC236}">
                <a16:creationId xmlns:a16="http://schemas.microsoft.com/office/drawing/2014/main" id="{7DABF7BB-C0F6-13E0-C209-91BC03213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4" b="30001"/>
          <a:stretch/>
        </p:blipFill>
        <p:spPr bwMode="auto">
          <a:xfrm>
            <a:off x="5440316" y="2809065"/>
            <a:ext cx="517880" cy="2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70" name="Picture 206" descr="Ledger’s logo">
            <a:extLst>
              <a:ext uri="{FF2B5EF4-FFF2-40B4-BE49-F238E27FC236}">
                <a16:creationId xmlns:a16="http://schemas.microsoft.com/office/drawing/2014/main" id="{95C546C2-75AB-1F6A-5682-79B991FA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913" y="3520019"/>
            <a:ext cx="226687" cy="2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04" name="Picture 240" descr="Deezer’s logo">
            <a:extLst>
              <a:ext uri="{FF2B5EF4-FFF2-40B4-BE49-F238E27FC236}">
                <a16:creationId xmlns:a16="http://schemas.microsoft.com/office/drawing/2014/main" id="{95FF6037-83CA-72BA-DF49-1718B5A5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44" y="3842706"/>
            <a:ext cx="373825" cy="3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06" name="Picture 242" descr="Doctolib’s logo">
            <a:extLst>
              <a:ext uri="{FF2B5EF4-FFF2-40B4-BE49-F238E27FC236}">
                <a16:creationId xmlns:a16="http://schemas.microsoft.com/office/drawing/2014/main" id="{85C7AA0A-2A8D-A87D-6E9C-0803FCAF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489" y="4300447"/>
            <a:ext cx="267535" cy="2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32" name="Picture 268" descr="DentalMonitoring’s logo">
            <a:extLst>
              <a:ext uri="{FF2B5EF4-FFF2-40B4-BE49-F238E27FC236}">
                <a16:creationId xmlns:a16="http://schemas.microsoft.com/office/drawing/2014/main" id="{C5A42395-F191-713F-B1A6-6639491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70" y="4645288"/>
            <a:ext cx="289973" cy="28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52" name="Picture 288" descr="Lydia’s logo">
            <a:extLst>
              <a:ext uri="{FF2B5EF4-FFF2-40B4-BE49-F238E27FC236}">
                <a16:creationId xmlns:a16="http://schemas.microsoft.com/office/drawing/2014/main" id="{57C0C2B8-F48A-61CC-1651-95C6E0266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25" y="5006179"/>
            <a:ext cx="318262" cy="3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54" name="Picture 290" descr="Meero’s logo">
            <a:extLst>
              <a:ext uri="{FF2B5EF4-FFF2-40B4-BE49-F238E27FC236}">
                <a16:creationId xmlns:a16="http://schemas.microsoft.com/office/drawing/2014/main" id="{FF19385B-87BF-EE84-A206-C91BDAC55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13" y="5418196"/>
            <a:ext cx="318262" cy="3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2" name="Picture 308" descr="Shift Technology’s logo">
            <a:extLst>
              <a:ext uri="{FF2B5EF4-FFF2-40B4-BE49-F238E27FC236}">
                <a16:creationId xmlns:a16="http://schemas.microsoft.com/office/drawing/2014/main" id="{CE5DEB9D-9E99-1610-F199-C60DE1B68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8" b="28382"/>
          <a:stretch/>
        </p:blipFill>
        <p:spPr bwMode="auto">
          <a:xfrm>
            <a:off x="5404834" y="5430503"/>
            <a:ext cx="588845" cy="2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4" name="Picture 310" descr="Swile (ex-Lunchr)’s logo">
            <a:extLst>
              <a:ext uri="{FF2B5EF4-FFF2-40B4-BE49-F238E27FC236}">
                <a16:creationId xmlns:a16="http://schemas.microsoft.com/office/drawing/2014/main" id="{CE47ED37-81A4-654C-1B09-1FCF2C786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8" y="5805579"/>
            <a:ext cx="368153" cy="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84" name="Picture 320" descr="Younited’s logo">
            <a:extLst>
              <a:ext uri="{FF2B5EF4-FFF2-40B4-BE49-F238E27FC236}">
                <a16:creationId xmlns:a16="http://schemas.microsoft.com/office/drawing/2014/main" id="{0066EB21-7489-8518-24A6-C55E9203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44" y="5743064"/>
            <a:ext cx="373825" cy="3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6" name="Picture 2">
            <a:extLst>
              <a:ext uri="{FF2B5EF4-FFF2-40B4-BE49-F238E27FC236}">
                <a16:creationId xmlns:a16="http://schemas.microsoft.com/office/drawing/2014/main" id="{7117A19B-9AD3-EFC0-E27D-93032F20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486654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Paddle’s logo">
            <a:extLst>
              <a:ext uri="{FF2B5EF4-FFF2-40B4-BE49-F238E27FC236}">
                <a16:creationId xmlns:a16="http://schemas.microsoft.com/office/drawing/2014/main" id="{6D41E32B-3153-8390-6F29-8F9BEF45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02" y="3289050"/>
            <a:ext cx="260331" cy="2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0" name="Picture 36" descr="Tripledot Studios’s logo">
            <a:extLst>
              <a:ext uri="{FF2B5EF4-FFF2-40B4-BE49-F238E27FC236}">
                <a16:creationId xmlns:a16="http://schemas.microsoft.com/office/drawing/2014/main" id="{63B0B6FF-8464-8C09-CEA5-B3AF6478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3" y="2630529"/>
            <a:ext cx="289664" cy="28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6" name="Picture 42" descr="GoCardless’s logo">
            <a:extLst>
              <a:ext uri="{FF2B5EF4-FFF2-40B4-BE49-F238E27FC236}">
                <a16:creationId xmlns:a16="http://schemas.microsoft.com/office/drawing/2014/main" id="{1DF257A2-E355-ECDE-EEC7-144280513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5" y="2959901"/>
            <a:ext cx="243947" cy="2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42" name="Picture 78" descr="Checkout.com’s logo">
            <a:extLst>
              <a:ext uri="{FF2B5EF4-FFF2-40B4-BE49-F238E27FC236}">
                <a16:creationId xmlns:a16="http://schemas.microsoft.com/office/drawing/2014/main" id="{ACD30D8A-C237-56D5-9EF7-401420558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t="35982" r="19608" b="36739"/>
          <a:stretch/>
        </p:blipFill>
        <p:spPr bwMode="auto">
          <a:xfrm>
            <a:off x="579983" y="3647789"/>
            <a:ext cx="526972" cy="1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50" name="Picture 86" descr="Rapyd’s logo">
            <a:extLst>
              <a:ext uri="{FF2B5EF4-FFF2-40B4-BE49-F238E27FC236}">
                <a16:creationId xmlns:a16="http://schemas.microsoft.com/office/drawing/2014/main" id="{521A7783-4FBE-1052-B65A-CC0CDB0A1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36519" r="14024" b="36947"/>
          <a:stretch/>
        </p:blipFill>
        <p:spPr bwMode="auto">
          <a:xfrm>
            <a:off x="605633" y="3903963"/>
            <a:ext cx="475672" cy="1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52" name="Picture 88" descr="Snyk’s logo">
            <a:extLst>
              <a:ext uri="{FF2B5EF4-FFF2-40B4-BE49-F238E27FC236}">
                <a16:creationId xmlns:a16="http://schemas.microsoft.com/office/drawing/2014/main" id="{0D7B2BEF-DE2D-9ED4-5A17-C81E37E8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6" y="4159437"/>
            <a:ext cx="245666" cy="2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54" name="Picture 90" descr="Hopin’s logo">
            <a:extLst>
              <a:ext uri="{FF2B5EF4-FFF2-40B4-BE49-F238E27FC236}">
                <a16:creationId xmlns:a16="http://schemas.microsoft.com/office/drawing/2014/main" id="{1EAA27C8-21B3-0788-B3E0-FC515FC5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1" y="4484514"/>
            <a:ext cx="254536" cy="2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66" name="Picture 102" descr="Octopus Energy’s logo">
            <a:extLst>
              <a:ext uri="{FF2B5EF4-FFF2-40B4-BE49-F238E27FC236}">
                <a16:creationId xmlns:a16="http://schemas.microsoft.com/office/drawing/2014/main" id="{99447A3A-5F90-2672-4091-B35CE384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98" y="3382367"/>
            <a:ext cx="333135" cy="3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68" name="Picture 104" descr="Zepz (WorldRemit)’s logo">
            <a:extLst>
              <a:ext uri="{FF2B5EF4-FFF2-40B4-BE49-F238E27FC236}">
                <a16:creationId xmlns:a16="http://schemas.microsoft.com/office/drawing/2014/main" id="{666153BD-381B-5A37-5615-BF298350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70" y="1959510"/>
            <a:ext cx="422590" cy="42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74" name="Picture 110" descr="Monzo’s logo">
            <a:extLst>
              <a:ext uri="{FF2B5EF4-FFF2-40B4-BE49-F238E27FC236}">
                <a16:creationId xmlns:a16="http://schemas.microsoft.com/office/drawing/2014/main" id="{FA6FB92F-C8C6-4D0E-BC78-09EE674F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17" y="2456750"/>
            <a:ext cx="282297" cy="2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00" name="Picture 136" descr="CMR Surgical’s logo">
            <a:extLst>
              <a:ext uri="{FF2B5EF4-FFF2-40B4-BE49-F238E27FC236}">
                <a16:creationId xmlns:a16="http://schemas.microsoft.com/office/drawing/2014/main" id="{6BF654EB-DA32-9806-3520-25D11DAF8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9" b="25382"/>
          <a:stretch/>
        </p:blipFill>
        <p:spPr bwMode="auto">
          <a:xfrm>
            <a:off x="1326021" y="2792175"/>
            <a:ext cx="601689" cy="2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06" name="Picture 142" descr="Infobip’s logo">
            <a:extLst>
              <a:ext uri="{FF2B5EF4-FFF2-40B4-BE49-F238E27FC236}">
                <a16:creationId xmlns:a16="http://schemas.microsoft.com/office/drawing/2014/main" id="{55F5CF2C-2429-E368-5F5D-389BFF460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10" y="3142507"/>
            <a:ext cx="583911" cy="1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12" name="Picture 148" descr="Graphcore’s logo">
            <a:extLst>
              <a:ext uri="{FF2B5EF4-FFF2-40B4-BE49-F238E27FC236}">
                <a16:creationId xmlns:a16="http://schemas.microsoft.com/office/drawing/2014/main" id="{5CEBDD96-C093-12C3-5861-0E70EE2B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clrChange>
              <a:clrFrom>
                <a:srgbClr val="FBF9F9"/>
              </a:clrFrom>
              <a:clrTo>
                <a:srgbClr val="FBF9F9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81" y="3701252"/>
            <a:ext cx="515169" cy="51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16" name="Picture 152" descr="OakNorth Bank’s logo">
            <a:extLst>
              <a:ext uri="{FF2B5EF4-FFF2-40B4-BE49-F238E27FC236}">
                <a16:creationId xmlns:a16="http://schemas.microsoft.com/office/drawing/2014/main" id="{6354E787-EDFA-9168-AD51-7E39EEC00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69" y="4227571"/>
            <a:ext cx="250993" cy="2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18" name="Picture 154" descr="Select your country | ManyPets">
            <a:extLst>
              <a:ext uri="{FF2B5EF4-FFF2-40B4-BE49-F238E27FC236}">
                <a16:creationId xmlns:a16="http://schemas.microsoft.com/office/drawing/2014/main" id="{42FA7734-EFE6-7664-F908-4CD17075D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79" y="4616714"/>
            <a:ext cx="585773" cy="1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36" name="Picture 172" descr="Improbable’s logo">
            <a:extLst>
              <a:ext uri="{FF2B5EF4-FFF2-40B4-BE49-F238E27FC236}">
                <a16:creationId xmlns:a16="http://schemas.microsoft.com/office/drawing/2014/main" id="{1D9F90B2-6EFF-C4A2-70D4-B01AEA6D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4" y="4753993"/>
            <a:ext cx="588062" cy="32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46" name="Picture 182" descr="Zilch’s logo">
            <a:extLst>
              <a:ext uri="{FF2B5EF4-FFF2-40B4-BE49-F238E27FC236}">
                <a16:creationId xmlns:a16="http://schemas.microsoft.com/office/drawing/2014/main" id="{BCAEC3EC-15A7-A1D9-3A98-5C5C57C9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22" y="5078635"/>
            <a:ext cx="287686" cy="2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48" name="Picture 184" descr="Karma Kitchen’s logo">
            <a:extLst>
              <a:ext uri="{FF2B5EF4-FFF2-40B4-BE49-F238E27FC236}">
                <a16:creationId xmlns:a16="http://schemas.microsoft.com/office/drawing/2014/main" id="{636CF9E4-C917-4C71-5717-01CFA836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5" y="4818461"/>
            <a:ext cx="243949" cy="2439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60" name="Picture 196" descr="Starling Bank’s logo">
            <a:extLst>
              <a:ext uri="{FF2B5EF4-FFF2-40B4-BE49-F238E27FC236}">
                <a16:creationId xmlns:a16="http://schemas.microsoft.com/office/drawing/2014/main" id="{F8FF6CDB-5C25-277A-AFF3-0E85001D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5" y="5141821"/>
            <a:ext cx="243949" cy="24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64" name="Picture 200" descr="Hibob’s logo">
            <a:extLst>
              <a:ext uri="{FF2B5EF4-FFF2-40B4-BE49-F238E27FC236}">
                <a16:creationId xmlns:a16="http://schemas.microsoft.com/office/drawing/2014/main" id="{37070BEA-2D7B-083C-E02A-3C3433B9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61" y="5440972"/>
            <a:ext cx="247608" cy="24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72" name="Picture 208" descr="Matillion’s logo">
            <a:extLst>
              <a:ext uri="{FF2B5EF4-FFF2-40B4-BE49-F238E27FC236}">
                <a16:creationId xmlns:a16="http://schemas.microsoft.com/office/drawing/2014/main" id="{F683E47F-B893-3844-E528-486612BC9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t="27167" r="9180" b="29237"/>
          <a:stretch/>
        </p:blipFill>
        <p:spPr bwMode="auto">
          <a:xfrm>
            <a:off x="2222643" y="2080512"/>
            <a:ext cx="334376" cy="17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84" name="Picture 220" descr="Gymshark’s logo">
            <a:extLst>
              <a:ext uri="{FF2B5EF4-FFF2-40B4-BE49-F238E27FC236}">
                <a16:creationId xmlns:a16="http://schemas.microsoft.com/office/drawing/2014/main" id="{B94265DA-A4C3-C1DF-3D2C-436DF5346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57" y="2362630"/>
            <a:ext cx="521550" cy="8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86" name="Picture 222" descr="OVO Energy’s logo">
            <a:extLst>
              <a:ext uri="{FF2B5EF4-FFF2-40B4-BE49-F238E27FC236}">
                <a16:creationId xmlns:a16="http://schemas.microsoft.com/office/drawing/2014/main" id="{EFC12F73-0E09-F9CD-D75D-9E39C73DB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81" y="2538160"/>
            <a:ext cx="459700" cy="1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88" name="Picture 224" descr="Marshmallow’s logo">
            <a:extLst>
              <a:ext uri="{FF2B5EF4-FFF2-40B4-BE49-F238E27FC236}">
                <a16:creationId xmlns:a16="http://schemas.microsoft.com/office/drawing/2014/main" id="{629B5EB5-D0E1-7600-3379-1608773F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07" y="2811285"/>
            <a:ext cx="195050" cy="19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12" name="Picture 248" descr="SumUp’s logo">
            <a:extLst>
              <a:ext uri="{FF2B5EF4-FFF2-40B4-BE49-F238E27FC236}">
                <a16:creationId xmlns:a16="http://schemas.microsoft.com/office/drawing/2014/main" id="{6176506E-870A-EDF7-4245-1C88CB31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29" y="3108998"/>
            <a:ext cx="594605" cy="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14" name="Picture 250" descr="Zego’s logo">
            <a:extLst>
              <a:ext uri="{FF2B5EF4-FFF2-40B4-BE49-F238E27FC236}">
                <a16:creationId xmlns:a16="http://schemas.microsoft.com/office/drawing/2014/main" id="{067D3156-82CE-D5ED-F92B-2AB26A41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31" y="3423174"/>
            <a:ext cx="317801" cy="31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20" name="Picture 256" descr="Gousto’s logo">
            <a:extLst>
              <a:ext uri="{FF2B5EF4-FFF2-40B4-BE49-F238E27FC236}">
                <a16:creationId xmlns:a16="http://schemas.microsoft.com/office/drawing/2014/main" id="{0C20CB1E-98A1-ED3C-A506-DF9D0D8F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85" y="3830938"/>
            <a:ext cx="543693" cy="16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28" name="Picture 264" descr="Brew Dog’s logo">
            <a:extLst>
              <a:ext uri="{FF2B5EF4-FFF2-40B4-BE49-F238E27FC236}">
                <a16:creationId xmlns:a16="http://schemas.microsoft.com/office/drawing/2014/main" id="{B5A63EBD-5235-D718-EC77-A12ED951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82" y="4086557"/>
            <a:ext cx="311899" cy="31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30" name="Picture 266" descr="Britishvolt’s logo">
            <a:extLst>
              <a:ext uri="{FF2B5EF4-FFF2-40B4-BE49-F238E27FC236}">
                <a16:creationId xmlns:a16="http://schemas.microsoft.com/office/drawing/2014/main" id="{E5E3B234-FEBB-6728-CF6F-8207E806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22" y="4488419"/>
            <a:ext cx="267420" cy="26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48" name="Picture 284" descr="Lendable’s logo">
            <a:extLst>
              <a:ext uri="{FF2B5EF4-FFF2-40B4-BE49-F238E27FC236}">
                <a16:creationId xmlns:a16="http://schemas.microsoft.com/office/drawing/2014/main" id="{7E502ED3-E704-9D42-D41E-1CF08382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34" y="4845802"/>
            <a:ext cx="257396" cy="2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50" name="Picture 286" descr="LMAX Exchange’s logo">
            <a:extLst>
              <a:ext uri="{FF2B5EF4-FFF2-40B4-BE49-F238E27FC236}">
                <a16:creationId xmlns:a16="http://schemas.microsoft.com/office/drawing/2014/main" id="{F26790F3-9E04-4B62-41BF-3919A0C3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09" y="5193161"/>
            <a:ext cx="512244" cy="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56" name="Picture 292" descr="Motorway’s logo">
            <a:extLst>
              <a:ext uri="{FF2B5EF4-FFF2-40B4-BE49-F238E27FC236}">
                <a16:creationId xmlns:a16="http://schemas.microsoft.com/office/drawing/2014/main" id="{29EEC717-E5AA-E868-4E1A-B293FBBE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33" y="5439199"/>
            <a:ext cx="422597" cy="21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64" name="Picture 300" descr="PPRO’s logo">
            <a:extLst>
              <a:ext uri="{FF2B5EF4-FFF2-40B4-BE49-F238E27FC236}">
                <a16:creationId xmlns:a16="http://schemas.microsoft.com/office/drawing/2014/main" id="{DB5DCADE-9D32-F589-C25F-8EF59B48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8" y="5266215"/>
            <a:ext cx="567463" cy="5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68" name="Picture 304" descr="SaltPay’s logo">
            <a:extLst>
              <a:ext uri="{FF2B5EF4-FFF2-40B4-BE49-F238E27FC236}">
                <a16:creationId xmlns:a16="http://schemas.microsoft.com/office/drawing/2014/main" id="{313A4A33-F4C9-30E1-E580-E0D06C5B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17" y="5747064"/>
            <a:ext cx="331828" cy="3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6" name="Picture 312" descr="Thought Machine’s logo">
            <a:extLst>
              <a:ext uri="{FF2B5EF4-FFF2-40B4-BE49-F238E27FC236}">
                <a16:creationId xmlns:a16="http://schemas.microsoft.com/office/drawing/2014/main" id="{D7660929-3F5F-9E0C-6C15-9F7190D8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9" y="5786089"/>
            <a:ext cx="305880" cy="3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8" name="Picture 314" descr="Touchlight Genetics’s logo">
            <a:extLst>
              <a:ext uri="{FF2B5EF4-FFF2-40B4-BE49-F238E27FC236}">
                <a16:creationId xmlns:a16="http://schemas.microsoft.com/office/drawing/2014/main" id="{4DA42B48-595C-B9F9-1BAF-66670767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11" y="6168851"/>
            <a:ext cx="356242" cy="3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80" name="Picture 316" descr="Tractable’s logo">
            <a:extLst>
              <a:ext uri="{FF2B5EF4-FFF2-40B4-BE49-F238E27FC236}">
                <a16:creationId xmlns:a16="http://schemas.microsoft.com/office/drawing/2014/main" id="{80E62FB7-E31A-62CD-F072-2C90F08C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42" y="5750531"/>
            <a:ext cx="281647" cy="2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82" name="Picture 318" descr="TrueLayer’s logo">
            <a:extLst>
              <a:ext uri="{FF2B5EF4-FFF2-40B4-BE49-F238E27FC236}">
                <a16:creationId xmlns:a16="http://schemas.microsoft.com/office/drawing/2014/main" id="{6D39CDD4-CFCE-688D-E3EA-23F9297A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6" y="6171385"/>
            <a:ext cx="304906" cy="3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86" name="Picture 322" descr="Zopa’s logo">
            <a:extLst>
              <a:ext uri="{FF2B5EF4-FFF2-40B4-BE49-F238E27FC236}">
                <a16:creationId xmlns:a16="http://schemas.microsoft.com/office/drawing/2014/main" id="{BCB6C67E-C34D-671F-D381-D5203AA49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53" y="6144931"/>
            <a:ext cx="347225" cy="34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8" name="Picture 24" descr="Payhawk’s logo">
            <a:extLst>
              <a:ext uri="{FF2B5EF4-FFF2-40B4-BE49-F238E27FC236}">
                <a16:creationId xmlns:a16="http://schemas.microsoft.com/office/drawing/2014/main" id="{515C1111-6F2E-BC97-A176-D91CFB43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659" y="5235840"/>
            <a:ext cx="256442" cy="2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96" name="Picture 32" descr="Scalapay’s logo">
            <a:extLst>
              <a:ext uri="{FF2B5EF4-FFF2-40B4-BE49-F238E27FC236}">
                <a16:creationId xmlns:a16="http://schemas.microsoft.com/office/drawing/2014/main" id="{97F8CCB4-75C5-D609-EE34-434BC22F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852" y="5261240"/>
            <a:ext cx="241039" cy="22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2" name="Picture 38" descr="Scandit ’s logo">
            <a:extLst>
              <a:ext uri="{FF2B5EF4-FFF2-40B4-BE49-F238E27FC236}">
                <a16:creationId xmlns:a16="http://schemas.microsoft.com/office/drawing/2014/main" id="{AC24C627-E8C2-7A31-E718-1E34EDAA3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6" b="27780"/>
          <a:stretch/>
        </p:blipFill>
        <p:spPr bwMode="auto">
          <a:xfrm>
            <a:off x="8926662" y="2264519"/>
            <a:ext cx="427098" cy="18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40" name="Picture 176" descr="SWORD Health’s logo">
            <a:extLst>
              <a:ext uri="{FF2B5EF4-FFF2-40B4-BE49-F238E27FC236}">
                <a16:creationId xmlns:a16="http://schemas.microsoft.com/office/drawing/2014/main" id="{97D69847-2399-BCD5-ABED-882EE9AE5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703" y="5299340"/>
            <a:ext cx="251359" cy="23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74" name="Picture 210" descr="MindMaze’s logo">
            <a:extLst>
              <a:ext uri="{FF2B5EF4-FFF2-40B4-BE49-F238E27FC236}">
                <a16:creationId xmlns:a16="http://schemas.microsoft.com/office/drawing/2014/main" id="{AC3F7624-6A3B-EC7A-38E9-3BAB659B3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7" b="28183"/>
          <a:stretch/>
        </p:blipFill>
        <p:spPr bwMode="auto">
          <a:xfrm>
            <a:off x="8802466" y="1992825"/>
            <a:ext cx="675490" cy="2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34" name="Picture 270" descr="DocPlanner’s logo">
            <a:extLst>
              <a:ext uri="{FF2B5EF4-FFF2-40B4-BE49-F238E27FC236}">
                <a16:creationId xmlns:a16="http://schemas.microsoft.com/office/drawing/2014/main" id="{9DA4C3A1-F1A4-DD58-3172-8995D3F6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318" y="4873285"/>
            <a:ext cx="261573" cy="24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40" name="Picture 276" descr="feedzai fraud cheap buy online">
            <a:extLst>
              <a:ext uri="{FF2B5EF4-FFF2-40B4-BE49-F238E27FC236}">
                <a16:creationId xmlns:a16="http://schemas.microsoft.com/office/drawing/2014/main" id="{E30C97B2-E412-6B53-8D13-DE5F8C984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t="29800" r="32515" b="40313"/>
          <a:stretch/>
        </p:blipFill>
        <p:spPr bwMode="auto">
          <a:xfrm>
            <a:off x="10972470" y="5626170"/>
            <a:ext cx="485237" cy="14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60" name="Picture 296" descr="OCSiAl Group’s logo">
            <a:extLst>
              <a:ext uri="{FF2B5EF4-FFF2-40B4-BE49-F238E27FC236}">
                <a16:creationId xmlns:a16="http://schemas.microsoft.com/office/drawing/2014/main" id="{3717E15F-DABB-E092-17B7-836668117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817" y="5641035"/>
            <a:ext cx="247245" cy="2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88" name="Picture 324" descr="Numbrs’s logo">
            <a:extLst>
              <a:ext uri="{FF2B5EF4-FFF2-40B4-BE49-F238E27FC236}">
                <a16:creationId xmlns:a16="http://schemas.microsoft.com/office/drawing/2014/main" id="{1F1CBB9C-8E3B-C126-AD67-6F7E2D2D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91" y="2539955"/>
            <a:ext cx="290440" cy="27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Germany flag icon - Country flags">
            <a:extLst>
              <a:ext uri="{FF2B5EF4-FFF2-40B4-BE49-F238E27FC236}">
                <a16:creationId xmlns:a16="http://schemas.microsoft.com/office/drawing/2014/main" id="{31B21F48-7D9A-99F1-D389-7F5B25382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98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Taxfix ’s logo">
            <a:extLst>
              <a:ext uri="{FF2B5EF4-FFF2-40B4-BE49-F238E27FC236}">
                <a16:creationId xmlns:a16="http://schemas.microsoft.com/office/drawing/2014/main" id="{FAC5EF79-0660-B9B9-FEB1-209BE696F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6" t="23902" r="21389" b="17158"/>
          <a:stretch/>
        </p:blipFill>
        <p:spPr bwMode="auto">
          <a:xfrm>
            <a:off x="3937275" y="5601682"/>
            <a:ext cx="407120" cy="21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8" name="Picture 14" descr="Choco’s logo">
            <a:extLst>
              <a:ext uri="{FF2B5EF4-FFF2-40B4-BE49-F238E27FC236}">
                <a16:creationId xmlns:a16="http://schemas.microsoft.com/office/drawing/2014/main" id="{4E857C1D-5987-BD37-A015-B0225E3F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82" y="3061459"/>
            <a:ext cx="232950" cy="23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0" name="Picture 16" descr="Grover’s logo">
            <a:extLst>
              <a:ext uri="{FF2B5EF4-FFF2-40B4-BE49-F238E27FC236}">
                <a16:creationId xmlns:a16="http://schemas.microsoft.com/office/drawing/2014/main" id="{4B7081DD-7D66-5A27-30A3-53772D69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342" y="4396913"/>
            <a:ext cx="211139" cy="21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6" name="Picture 22" descr="Staffbase’s logo">
            <a:extLst>
              <a:ext uri="{FF2B5EF4-FFF2-40B4-BE49-F238E27FC236}">
                <a16:creationId xmlns:a16="http://schemas.microsoft.com/office/drawing/2014/main" id="{0355A8F3-91EA-78B8-254C-EAC6209B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36" y="2788527"/>
            <a:ext cx="213269" cy="21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46" name="Picture 82" descr="Celonis’s logo">
            <a:extLst>
              <a:ext uri="{FF2B5EF4-FFF2-40B4-BE49-F238E27FC236}">
                <a16:creationId xmlns:a16="http://schemas.microsoft.com/office/drawing/2014/main" id="{E0163EA9-C275-500C-2088-52D5189B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80" y="3259707"/>
            <a:ext cx="413822" cy="21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48" name="Picture 84" descr="N26 Group’s logo">
            <a:extLst>
              <a:ext uri="{FF2B5EF4-FFF2-40B4-BE49-F238E27FC236}">
                <a16:creationId xmlns:a16="http://schemas.microsoft.com/office/drawing/2014/main" id="{F13E4969-DD40-1633-3D22-43F56416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47" y="3544985"/>
            <a:ext cx="299889" cy="2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56" name="Picture 92" descr="Personio’s logo">
            <a:extLst>
              <a:ext uri="{FF2B5EF4-FFF2-40B4-BE49-F238E27FC236}">
                <a16:creationId xmlns:a16="http://schemas.microsoft.com/office/drawing/2014/main" id="{0C451509-5977-B0FE-4438-5CEBE0AC5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39" y="3776292"/>
            <a:ext cx="309105" cy="31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62" name="Picture 98" descr="Trade Republic’s logo">
            <a:extLst>
              <a:ext uri="{FF2B5EF4-FFF2-40B4-BE49-F238E27FC236}">
                <a16:creationId xmlns:a16="http://schemas.microsoft.com/office/drawing/2014/main" id="{06842EF6-207B-17C2-D6CC-59ABF8B6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80" y="4128676"/>
            <a:ext cx="413822" cy="17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98" name="Picture 134" descr="Gorillas’s logo">
            <a:extLst>
              <a:ext uri="{FF2B5EF4-FFF2-40B4-BE49-F238E27FC236}">
                <a16:creationId xmlns:a16="http://schemas.microsoft.com/office/drawing/2014/main" id="{43A2F462-BE83-CD84-1E23-7588E41D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35" y="5035514"/>
            <a:ext cx="263283" cy="2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02" name="Picture 138" descr="Contentful’s logo">
            <a:extLst>
              <a:ext uri="{FF2B5EF4-FFF2-40B4-BE49-F238E27FC236}">
                <a16:creationId xmlns:a16="http://schemas.microsoft.com/office/drawing/2014/main" id="{B044C8DD-429F-0603-7AC1-8103EB483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92" y="6002223"/>
            <a:ext cx="224162" cy="2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04" name="Picture 140" descr="FlixMobility (FlixBus)’s logo">
            <a:extLst>
              <a:ext uri="{FF2B5EF4-FFF2-40B4-BE49-F238E27FC236}">
                <a16:creationId xmlns:a16="http://schemas.microsoft.com/office/drawing/2014/main" id="{F75A83CC-CC8E-BD86-3FCD-513C3DFC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83" y="3358765"/>
            <a:ext cx="644157" cy="11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08" name="Picture 144" descr="wefox’s logo">
            <a:extLst>
              <a:ext uri="{FF2B5EF4-FFF2-40B4-BE49-F238E27FC236}">
                <a16:creationId xmlns:a16="http://schemas.microsoft.com/office/drawing/2014/main" id="{725A3632-7E2F-1806-4672-87F3DD3A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93" y="3580387"/>
            <a:ext cx="229133" cy="23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10" name="Picture 146" descr="Flink’s logo">
            <a:extLst>
              <a:ext uri="{FF2B5EF4-FFF2-40B4-BE49-F238E27FC236}">
                <a16:creationId xmlns:a16="http://schemas.microsoft.com/office/drawing/2014/main" id="{940B584E-0973-F56D-FF32-B35230C7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75" y="3884873"/>
            <a:ext cx="525637" cy="13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44" name="Picture 180" descr="TIER’s logo">
            <a:extLst>
              <a:ext uri="{FF2B5EF4-FFF2-40B4-BE49-F238E27FC236}">
                <a16:creationId xmlns:a16="http://schemas.microsoft.com/office/drawing/2014/main" id="{26DF6D2C-1290-08FD-0AB3-9997FD9F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70" y="4105128"/>
            <a:ext cx="241458" cy="24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50" name="Picture 186" descr="NuCom Group’s logo">
            <a:extLst>
              <a:ext uri="{FF2B5EF4-FFF2-40B4-BE49-F238E27FC236}">
                <a16:creationId xmlns:a16="http://schemas.microsoft.com/office/drawing/2014/main" id="{618B7453-53CC-226B-354D-99079A48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13" y="4298536"/>
            <a:ext cx="505893" cy="41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52" name="Picture 188" descr="commercetools’s logo">
            <a:extLst>
              <a:ext uri="{FF2B5EF4-FFF2-40B4-BE49-F238E27FC236}">
                <a16:creationId xmlns:a16="http://schemas.microsoft.com/office/drawing/2014/main" id="{0545955B-B416-5095-4E29-44C51D4B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96" y="4648094"/>
            <a:ext cx="309926" cy="31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58" name="Picture 194" descr="Berlin Brands Group’s logo">
            <a:extLst>
              <a:ext uri="{FF2B5EF4-FFF2-40B4-BE49-F238E27FC236}">
                <a16:creationId xmlns:a16="http://schemas.microsoft.com/office/drawing/2014/main" id="{1FFD2452-D880-0223-32AB-4DE2016D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62" y="4993420"/>
            <a:ext cx="288594" cy="2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82" name="Picture 218" descr="Scalable Capital’s logo">
            <a:extLst>
              <a:ext uri="{FF2B5EF4-FFF2-40B4-BE49-F238E27FC236}">
                <a16:creationId xmlns:a16="http://schemas.microsoft.com/office/drawing/2014/main" id="{3EEA468D-A0F5-9F0A-D663-2B9027D3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01" y="4674203"/>
            <a:ext cx="242180" cy="24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92" name="Picture 228" descr="Forto’s logo">
            <a:extLst>
              <a:ext uri="{FF2B5EF4-FFF2-40B4-BE49-F238E27FC236}">
                <a16:creationId xmlns:a16="http://schemas.microsoft.com/office/drawing/2014/main" id="{4675CDA0-46D9-BC98-E51D-2FA556AE6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b="24679"/>
          <a:stretch/>
        </p:blipFill>
        <p:spPr bwMode="auto">
          <a:xfrm>
            <a:off x="3893594" y="5304086"/>
            <a:ext cx="468131" cy="2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10" name="Picture 246" descr="smava’s logo">
            <a:extLst>
              <a:ext uri="{FF2B5EF4-FFF2-40B4-BE49-F238E27FC236}">
                <a16:creationId xmlns:a16="http://schemas.microsoft.com/office/drawing/2014/main" id="{2F174428-A368-64C8-34A1-54AAA9C0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90" y="5334905"/>
            <a:ext cx="291602" cy="3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18" name="Picture 254" descr="Enpal’s logo">
            <a:extLst>
              <a:ext uri="{FF2B5EF4-FFF2-40B4-BE49-F238E27FC236}">
                <a16:creationId xmlns:a16="http://schemas.microsoft.com/office/drawing/2014/main" id="{170609D4-7698-E590-9BE3-AFFE817FA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1" b="37707"/>
          <a:stretch/>
        </p:blipFill>
        <p:spPr bwMode="auto">
          <a:xfrm>
            <a:off x="3867241" y="5871030"/>
            <a:ext cx="571639" cy="1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24" name="Picture 260" descr="Agile Robots’s logo">
            <a:extLst>
              <a:ext uri="{FF2B5EF4-FFF2-40B4-BE49-F238E27FC236}">
                <a16:creationId xmlns:a16="http://schemas.microsoft.com/office/drawing/2014/main" id="{2F765D5F-935F-E77E-70AC-E532EAC0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01" y="5656569"/>
            <a:ext cx="282380" cy="29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46" name="Picture 282" descr="Infarm’s logo">
            <a:extLst>
              <a:ext uri="{FF2B5EF4-FFF2-40B4-BE49-F238E27FC236}">
                <a16:creationId xmlns:a16="http://schemas.microsoft.com/office/drawing/2014/main" id="{70C4036E-151C-9215-FB08-9E09C86B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36" y="6091249"/>
            <a:ext cx="261279" cy="2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66" name="Picture 302" descr="Razor’s logo">
            <a:extLst>
              <a:ext uri="{FF2B5EF4-FFF2-40B4-BE49-F238E27FC236}">
                <a16:creationId xmlns:a16="http://schemas.microsoft.com/office/drawing/2014/main" id="{0C002AA3-A956-5AD6-850D-E0BBEC636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7" b="33740"/>
          <a:stretch/>
        </p:blipFill>
        <p:spPr bwMode="auto">
          <a:xfrm>
            <a:off x="3885940" y="6391281"/>
            <a:ext cx="475389" cy="2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0" name="Picture 306" descr="SellerX’s logo">
            <a:extLst>
              <a:ext uri="{FF2B5EF4-FFF2-40B4-BE49-F238E27FC236}">
                <a16:creationId xmlns:a16="http://schemas.microsoft.com/office/drawing/2014/main" id="{114EED86-A1DC-2DD3-E15E-AD631A02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941" y="6276838"/>
            <a:ext cx="268900" cy="27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90" name="Picture 326" descr="Tricentis’s logo">
            <a:extLst>
              <a:ext uri="{FF2B5EF4-FFF2-40B4-BE49-F238E27FC236}">
                <a16:creationId xmlns:a16="http://schemas.microsoft.com/office/drawing/2014/main" id="{85A645FA-704B-0CB1-2704-7907B7A3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37" y="2955163"/>
            <a:ext cx="741318" cy="3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747" name="TextBox 62746">
            <a:extLst>
              <a:ext uri="{FF2B5EF4-FFF2-40B4-BE49-F238E27FC236}">
                <a16:creationId xmlns:a16="http://schemas.microsoft.com/office/drawing/2014/main" id="{8A9D9368-D8BD-1C67-810F-9DD048E41F76}"/>
              </a:ext>
            </a:extLst>
          </p:cNvPr>
          <p:cNvSpPr txBox="1"/>
          <p:nvPr/>
        </p:nvSpPr>
        <p:spPr>
          <a:xfrm>
            <a:off x="10402804" y="4325375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countries</a:t>
            </a:r>
          </a:p>
        </p:txBody>
      </p:sp>
      <p:cxnSp>
        <p:nvCxnSpPr>
          <p:cNvPr id="62751" name="Straight Connector 62750">
            <a:extLst>
              <a:ext uri="{FF2B5EF4-FFF2-40B4-BE49-F238E27FC236}">
                <a16:creationId xmlns:a16="http://schemas.microsoft.com/office/drawing/2014/main" id="{1E0F7EF9-6741-A820-3D5C-752D3B7096A7}"/>
              </a:ext>
            </a:extLst>
          </p:cNvPr>
          <p:cNvCxnSpPr>
            <a:cxnSpLocks/>
          </p:cNvCxnSpPr>
          <p:nvPr/>
        </p:nvCxnSpPr>
        <p:spPr>
          <a:xfrm>
            <a:off x="572438" y="1907426"/>
            <a:ext cx="21273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A2D7057E-0EA2-8319-A67F-D751D532C646}"/>
              </a:ext>
            </a:extLst>
          </p:cNvPr>
          <p:cNvCxnSpPr>
            <a:cxnSpLocks/>
          </p:cNvCxnSpPr>
          <p:nvPr/>
        </p:nvCxnSpPr>
        <p:spPr>
          <a:xfrm>
            <a:off x="3163380" y="1907426"/>
            <a:ext cx="12628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938179ED-951F-1009-7E3C-77AD24FEBD64}"/>
              </a:ext>
            </a:extLst>
          </p:cNvPr>
          <p:cNvCxnSpPr>
            <a:cxnSpLocks/>
          </p:cNvCxnSpPr>
          <p:nvPr/>
        </p:nvCxnSpPr>
        <p:spPr>
          <a:xfrm>
            <a:off x="4801680" y="1907426"/>
            <a:ext cx="12628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AC56D2F8-EE81-A22E-4982-12B18DBDEFD4}"/>
              </a:ext>
            </a:extLst>
          </p:cNvPr>
          <p:cNvCxnSpPr>
            <a:cxnSpLocks/>
          </p:cNvCxnSpPr>
          <p:nvPr/>
        </p:nvCxnSpPr>
        <p:spPr>
          <a:xfrm>
            <a:off x="6503480" y="1907426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7FF25120-5288-25F0-2F49-42844357125D}"/>
              </a:ext>
            </a:extLst>
          </p:cNvPr>
          <p:cNvCxnSpPr>
            <a:cxnSpLocks/>
          </p:cNvCxnSpPr>
          <p:nvPr/>
        </p:nvCxnSpPr>
        <p:spPr>
          <a:xfrm>
            <a:off x="8141780" y="1907426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D582F803-D3ED-8E1A-1742-7743F9FE8107}"/>
              </a:ext>
            </a:extLst>
          </p:cNvPr>
          <p:cNvCxnSpPr>
            <a:cxnSpLocks/>
          </p:cNvCxnSpPr>
          <p:nvPr/>
        </p:nvCxnSpPr>
        <p:spPr>
          <a:xfrm>
            <a:off x="8929180" y="1907426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C73568D1-1546-F793-8B0E-F9976468D497}"/>
              </a:ext>
            </a:extLst>
          </p:cNvPr>
          <p:cNvCxnSpPr>
            <a:cxnSpLocks/>
          </p:cNvCxnSpPr>
          <p:nvPr/>
        </p:nvCxnSpPr>
        <p:spPr>
          <a:xfrm>
            <a:off x="9741980" y="1907426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C6305947-0529-D625-EFD3-335A28A38973}"/>
              </a:ext>
            </a:extLst>
          </p:cNvPr>
          <p:cNvCxnSpPr>
            <a:cxnSpLocks/>
          </p:cNvCxnSpPr>
          <p:nvPr/>
        </p:nvCxnSpPr>
        <p:spPr>
          <a:xfrm>
            <a:off x="10554780" y="1907426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6B6472C1-DC5D-5B8B-92A6-F10224D0BE78}"/>
              </a:ext>
            </a:extLst>
          </p:cNvPr>
          <p:cNvCxnSpPr>
            <a:cxnSpLocks/>
          </p:cNvCxnSpPr>
          <p:nvPr/>
        </p:nvCxnSpPr>
        <p:spPr>
          <a:xfrm>
            <a:off x="11367580" y="1907426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EFA5C05D-BA60-9599-44AE-D92D891BA98A}"/>
              </a:ext>
            </a:extLst>
          </p:cNvPr>
          <p:cNvCxnSpPr>
            <a:cxnSpLocks/>
          </p:cNvCxnSpPr>
          <p:nvPr/>
        </p:nvCxnSpPr>
        <p:spPr>
          <a:xfrm>
            <a:off x="6503480" y="4769107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E42611FB-ED91-1B65-8797-29889EE1F71B}"/>
              </a:ext>
            </a:extLst>
          </p:cNvPr>
          <p:cNvCxnSpPr>
            <a:cxnSpLocks/>
          </p:cNvCxnSpPr>
          <p:nvPr/>
        </p:nvCxnSpPr>
        <p:spPr>
          <a:xfrm>
            <a:off x="7316280" y="4769107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94BFFD00-0FCE-AB5A-B8B3-22B1C5FD3164}"/>
              </a:ext>
            </a:extLst>
          </p:cNvPr>
          <p:cNvCxnSpPr>
            <a:cxnSpLocks/>
          </p:cNvCxnSpPr>
          <p:nvPr/>
        </p:nvCxnSpPr>
        <p:spPr>
          <a:xfrm>
            <a:off x="8141780" y="4769107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B824B665-EED6-5690-142E-88BF677CDAE6}"/>
              </a:ext>
            </a:extLst>
          </p:cNvPr>
          <p:cNvCxnSpPr>
            <a:cxnSpLocks/>
          </p:cNvCxnSpPr>
          <p:nvPr/>
        </p:nvCxnSpPr>
        <p:spPr>
          <a:xfrm>
            <a:off x="8929180" y="4769107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788E8F67-1B07-1AE0-572C-7A160F58D9D6}"/>
              </a:ext>
            </a:extLst>
          </p:cNvPr>
          <p:cNvCxnSpPr>
            <a:cxnSpLocks/>
          </p:cNvCxnSpPr>
          <p:nvPr/>
        </p:nvCxnSpPr>
        <p:spPr>
          <a:xfrm>
            <a:off x="9741980" y="4769107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D5EF72E3-76EA-7670-9B4F-A9B5D4BECAE1}"/>
              </a:ext>
            </a:extLst>
          </p:cNvPr>
          <p:cNvCxnSpPr>
            <a:cxnSpLocks/>
          </p:cNvCxnSpPr>
          <p:nvPr/>
        </p:nvCxnSpPr>
        <p:spPr>
          <a:xfrm>
            <a:off x="10529380" y="4769107"/>
            <a:ext cx="12176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540" name="Picture 76" descr="Revolut’s logo">
            <a:extLst>
              <a:ext uri="{FF2B5EF4-FFF2-40B4-BE49-F238E27FC236}">
                <a16:creationId xmlns:a16="http://schemas.microsoft.com/office/drawing/2014/main" id="{34C1D33D-15BD-4BFF-F818-E466C293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6" y="2069904"/>
            <a:ext cx="285119" cy="28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64" name="Picture 100" descr="Blockchain’s logo">
            <a:extLst>
              <a:ext uri="{FF2B5EF4-FFF2-40B4-BE49-F238E27FC236}">
                <a16:creationId xmlns:a16="http://schemas.microsoft.com/office/drawing/2014/main" id="{10E2627D-4165-D142-50DD-889CF8E2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35" y="2315710"/>
            <a:ext cx="919399" cy="41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94" name="Picture 230" descr="GetYourGuide’s logo">
            <a:extLst>
              <a:ext uri="{FF2B5EF4-FFF2-40B4-BE49-F238E27FC236}">
                <a16:creationId xmlns:a16="http://schemas.microsoft.com/office/drawing/2014/main" id="{150BED4D-5D25-12FB-F96A-E10CBF263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63" y="2058113"/>
            <a:ext cx="259205" cy="2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96" name="Picture 232" descr="Sennder’s logo">
            <a:extLst>
              <a:ext uri="{FF2B5EF4-FFF2-40B4-BE49-F238E27FC236}">
                <a16:creationId xmlns:a16="http://schemas.microsoft.com/office/drawing/2014/main" id="{124B12B1-20BA-991B-225D-1E7370B8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24" y="2016896"/>
            <a:ext cx="298712" cy="3075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66" name="Picture 202" descr="Alan’s logo">
            <a:extLst>
              <a:ext uri="{FF2B5EF4-FFF2-40B4-BE49-F238E27FC236}">
                <a16:creationId xmlns:a16="http://schemas.microsoft.com/office/drawing/2014/main" id="{F4976F25-3ED6-01BD-4BDF-B5DEFC16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07" y="2084621"/>
            <a:ext cx="286751" cy="28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26" name="Picture 162" descr="Glovo’s logo">
            <a:extLst>
              <a:ext uri="{FF2B5EF4-FFF2-40B4-BE49-F238E27FC236}">
                <a16:creationId xmlns:a16="http://schemas.microsoft.com/office/drawing/2014/main" id="{CA7AC751-2652-F9C4-7813-BDC3522A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54" y="2078584"/>
            <a:ext cx="478038" cy="1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Sweden flag icon - Country flags">
            <a:extLst>
              <a:ext uri="{FF2B5EF4-FFF2-40B4-BE49-F238E27FC236}">
                <a16:creationId xmlns:a16="http://schemas.microsoft.com/office/drawing/2014/main" id="{B4454777-1350-D372-1763-6A221B78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73" y="143826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38" name="Picture 74" descr="Klarna’s logo">
            <a:extLst>
              <a:ext uri="{FF2B5EF4-FFF2-40B4-BE49-F238E27FC236}">
                <a16:creationId xmlns:a16="http://schemas.microsoft.com/office/drawing/2014/main" id="{3E150B4C-C5F5-7D8F-1EA2-144558F5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677" y="2039042"/>
            <a:ext cx="253793" cy="2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933E30CA-331C-9515-43E9-AF4B4608AEE8}"/>
              </a:ext>
            </a:extLst>
          </p:cNvPr>
          <p:cNvCxnSpPr>
            <a:cxnSpLocks/>
          </p:cNvCxnSpPr>
          <p:nvPr/>
        </p:nvCxnSpPr>
        <p:spPr>
          <a:xfrm>
            <a:off x="7316280" y="1907426"/>
            <a:ext cx="418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762" name="Picture 298" descr="Omio’s logo">
            <a:extLst>
              <a:ext uri="{FF2B5EF4-FFF2-40B4-BE49-F238E27FC236}">
                <a16:creationId xmlns:a16="http://schemas.microsoft.com/office/drawing/2014/main" id="{24093D9D-5CDC-3DFB-8958-1FAE5EB2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09" y="2480385"/>
            <a:ext cx="463585" cy="13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676" name="Picture 212" descr="Solarisbank’s logo">
            <a:extLst>
              <a:ext uri="{FF2B5EF4-FFF2-40B4-BE49-F238E27FC236}">
                <a16:creationId xmlns:a16="http://schemas.microsoft.com/office/drawing/2014/main" id="{104E967E-E9F3-89AF-28C1-31BF30BD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42" y="2723009"/>
            <a:ext cx="219664" cy="2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93" name="Picture 329" descr="OneFootball - Crunchbase Company Profile &amp; Funding">
            <a:extLst>
              <a:ext uri="{FF2B5EF4-FFF2-40B4-BE49-F238E27FC236}">
                <a16:creationId xmlns:a16="http://schemas.microsoft.com/office/drawing/2014/main" id="{FE48E288-62D0-A369-08A2-8194C83E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120" y="2445714"/>
            <a:ext cx="264474" cy="2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FBC6754-E80C-9E05-05FB-63438D1C073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415663" y="6192000"/>
            <a:ext cx="8576187" cy="123111"/>
          </a:xfrm>
        </p:spPr>
        <p:txBody>
          <a:bodyPr/>
          <a:lstStyle/>
          <a:p>
            <a:r>
              <a:rPr lang="en-US" dirty="0"/>
              <a:t>Source: Sifted (https://sifted.eu/rankings/european-unicorn-startups)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065EABA5-72D3-967D-B0BD-D54A12AE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48" y="6181200"/>
            <a:ext cx="360000" cy="138499"/>
          </a:xfrm>
        </p:spPr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5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852FD090-B757-4BF0-B7ED-A20AC6F880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73" imgH="476" progId="TCLayout.ActiveDocument.1">
                  <p:embed/>
                </p:oleObj>
              </mc:Choice>
              <mc:Fallback>
                <p:oleObj name="think-cell Slide" r:id="rId24" imgW="473" imgH="47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852FD090-B757-4BF0-B7ED-A20AC6F880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58DC0-7E3D-462F-96AE-1D8BAD37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0AC3-7F74-466D-A6A4-46DF17E001A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A7C92-4F38-4686-8F5E-CC8FC3C4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6" y="431915"/>
            <a:ext cx="11112311" cy="742639"/>
          </a:xfrm>
        </p:spPr>
        <p:txBody>
          <a:bodyPr vert="horz" wrap="square">
            <a:spAutoFit/>
          </a:bodyPr>
          <a:lstStyle/>
          <a:p>
            <a:r>
              <a:rPr lang="en-GB" dirty="0"/>
              <a:t>Europe is showcasing the attributes that made Silicon Valley great: </a:t>
            </a:r>
            <a:br>
              <a:rPr lang="en-GB" dirty="0"/>
            </a:br>
            <a:r>
              <a:rPr lang="en-GB" dirty="0"/>
              <a:t>Talent, capital and ambition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B742-69C3-9142-84CC-0285D57732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2415663" y="6192000"/>
            <a:ext cx="8576187" cy="123111"/>
          </a:xfrm>
        </p:spPr>
        <p:txBody>
          <a:bodyPr/>
          <a:lstStyle/>
          <a:p>
            <a:r>
              <a:rPr lang="en-GB" dirty="0"/>
              <a:t>Source: Pitchbook 12/2022; McKinsey Report Europe’s Innovation Wunderkinds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AB773FEC-2D38-4911-9BF4-80E084D72DC8}"/>
              </a:ext>
            </a:extLst>
          </p:cNvPr>
          <p:cNvSpPr txBox="1">
            <a:spLocks/>
          </p:cNvSpPr>
          <p:nvPr/>
        </p:nvSpPr>
        <p:spPr>
          <a:xfrm>
            <a:off x="575187" y="1672359"/>
            <a:ext cx="3103414" cy="276999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500" cap="none" spc="0" baseline="0">
                <a:latin typeface="+mj-lt"/>
                <a:ea typeface="+mj-ea"/>
                <a:cs typeface="+mj-cs"/>
              </a:defRPr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360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5381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7191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/>
              <a:t>Europe has a pool of top talent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08463041-9024-787C-A791-5FFFF6E2FECB}"/>
              </a:ext>
            </a:extLst>
          </p:cNvPr>
          <p:cNvSpPr txBox="1">
            <a:spLocks/>
          </p:cNvSpPr>
          <p:nvPr/>
        </p:nvSpPr>
        <p:spPr>
          <a:xfrm>
            <a:off x="575187" y="2251879"/>
            <a:ext cx="2933495" cy="3460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360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5381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7191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000" dirty="0"/>
              <a:t>EUROPE’S TOP 10 UNICORN UNIVERSITIES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000" b="0" spc="0" dirty="0"/>
              <a:t>Number of unicorns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82F02B-091F-BBE2-26D3-436E213BB48C}"/>
              </a:ext>
            </a:extLst>
          </p:cNvPr>
          <p:cNvCxnSpPr>
            <a:cxnSpLocks/>
          </p:cNvCxnSpPr>
          <p:nvPr/>
        </p:nvCxnSpPr>
        <p:spPr>
          <a:xfrm>
            <a:off x="4227498" y="1658759"/>
            <a:ext cx="0" cy="40387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4EA915-73EE-7534-CA20-B1B1E3518F59}"/>
              </a:ext>
            </a:extLst>
          </p:cNvPr>
          <p:cNvCxnSpPr>
            <a:cxnSpLocks/>
          </p:cNvCxnSpPr>
          <p:nvPr/>
        </p:nvCxnSpPr>
        <p:spPr>
          <a:xfrm>
            <a:off x="7932520" y="1658759"/>
            <a:ext cx="0" cy="40387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752684AE-0FE4-2E94-7EB8-D1F68853BCA7}"/>
              </a:ext>
            </a:extLst>
          </p:cNvPr>
          <p:cNvSpPr txBox="1">
            <a:spLocks/>
          </p:cNvSpPr>
          <p:nvPr/>
        </p:nvSpPr>
        <p:spPr>
          <a:xfrm>
            <a:off x="4305641" y="1676663"/>
            <a:ext cx="358549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500" cap="none" spc="0" baseline="0">
                <a:latin typeface="+mj-lt"/>
                <a:ea typeface="+mj-ea"/>
                <a:cs typeface="+mj-cs"/>
              </a:defRPr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360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5381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7191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Significant government programs</a:t>
            </a:r>
          </a:p>
          <a:p>
            <a:r>
              <a:rPr lang="en-GB" sz="1800" dirty="0"/>
              <a:t>supporting innovation</a:t>
            </a:r>
          </a:p>
        </p:txBody>
      </p:sp>
      <p:sp>
        <p:nvSpPr>
          <p:cNvPr id="51" name="Textplatzhalter 7">
            <a:extLst>
              <a:ext uri="{FF2B5EF4-FFF2-40B4-BE49-F238E27FC236}">
                <a16:creationId xmlns:a16="http://schemas.microsoft.com/office/drawing/2014/main" id="{E5206C4C-20F8-3A94-6000-3350E5C4E37D}"/>
              </a:ext>
            </a:extLst>
          </p:cNvPr>
          <p:cNvSpPr txBox="1">
            <a:spLocks/>
          </p:cNvSpPr>
          <p:nvPr/>
        </p:nvSpPr>
        <p:spPr>
          <a:xfrm>
            <a:off x="8255718" y="1671895"/>
            <a:ext cx="3785237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de-DE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500" cap="none" spc="0" baseline="0">
                <a:latin typeface="+mj-lt"/>
                <a:ea typeface="+mj-ea"/>
                <a:cs typeface="+mj-cs"/>
              </a:defRPr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360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5381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7191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/>
              <a:t>Success breeds more success</a:t>
            </a:r>
          </a:p>
        </p:txBody>
      </p:sp>
      <p:graphicFrame>
        <p:nvGraphicFramePr>
          <p:cNvPr id="1099" name="Chart 1098">
            <a:extLst>
              <a:ext uri="{FF2B5EF4-FFF2-40B4-BE49-F238E27FC236}">
                <a16:creationId xmlns:a16="http://schemas.microsoft.com/office/drawing/2014/main" id="{3AD104E5-1FD2-068E-383F-0170778E72D9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1620838" y="2667000"/>
          <a:ext cx="2155825" cy="310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pic>
        <p:nvPicPr>
          <p:cNvPr id="10" name="Picture 9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12A0A15-5544-20A5-9EB9-594E9665ED2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6159" y="2887663"/>
            <a:ext cx="619498" cy="10795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A9E80DD-7114-4187-C7E3-BA409CC78B9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3135" y="3217863"/>
            <a:ext cx="766213" cy="158750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B6181422-87D1-6AA2-0349-BA1B92A10B6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748" y="4221163"/>
            <a:ext cx="616238" cy="320675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F6EEC27E-590B-1D51-5F77-16C4BCD02AF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89798" y="5405438"/>
            <a:ext cx="833911" cy="176213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low confidence">
            <a:extLst>
              <a:ext uri="{FF2B5EF4-FFF2-40B4-BE49-F238E27FC236}">
                <a16:creationId xmlns:a16="http://schemas.microsoft.com/office/drawing/2014/main" id="{23413EC0-AAE6-661B-3F7A-830C690D591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81860" y="5054600"/>
            <a:ext cx="847123" cy="249238"/>
          </a:xfrm>
          <a:prstGeom prst="rect">
            <a:avLst/>
          </a:prstGeom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B379F0-F960-079B-0EB6-66AA7CA6E64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0923" y="3930650"/>
            <a:ext cx="606462" cy="215900"/>
          </a:xfrm>
          <a:prstGeom prst="rect">
            <a:avLst/>
          </a:prstGeom>
        </p:spPr>
      </p:pic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F3266C6A-9C36-5B86-2631-E4C4DA62E27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4724" y="3519488"/>
            <a:ext cx="759817" cy="250825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C694EF35-84CB-C048-EE49-C1EB234AD5A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02510" y="4689475"/>
            <a:ext cx="608069" cy="196850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DCBABCA-7339-03FB-2E45-FB8FF0769094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8875713" y="2714625"/>
          <a:ext cx="2597150" cy="305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sp>
        <p:nvSpPr>
          <p:cNvPr id="54" name="Textplatzhalter 2">
            <a:extLst>
              <a:ext uri="{FF2B5EF4-FFF2-40B4-BE49-F238E27FC236}">
                <a16:creationId xmlns:a16="http://schemas.microsoft.com/office/drawing/2014/main" id="{FDDDBC93-E5B8-113F-2F7A-AE1FC3C1324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8264525" y="2947988"/>
            <a:ext cx="6080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6B5AC1F-B6BB-46BF-9D1A-3861A5BB9B86}" type="datetime'''''D''''''e''l''''''''iv''''''er''y'' ''''He''''''''r''''''o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Delivery Hero</a:t>
            </a:fld>
            <a:endParaRPr lang="en-US" sz="1000" dirty="0"/>
          </a:p>
        </p:txBody>
      </p:sp>
      <p:sp>
        <p:nvSpPr>
          <p:cNvPr id="55" name="Textplatzhalter 2">
            <a:extLst>
              <a:ext uri="{FF2B5EF4-FFF2-40B4-BE49-F238E27FC236}">
                <a16:creationId xmlns:a16="http://schemas.microsoft.com/office/drawing/2014/main" id="{D4C071F8-ED2F-BF8A-0CB9-9FA80EA4DA7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64525" y="3100388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C2FF188-2659-491B-9C48-724F5A30E74B}" type="datetime'''''S''''''''p''''''''''o''''t''''''''''''''''''i''fy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Spotify</a:t>
            </a:fld>
            <a:endParaRPr lang="en-US" sz="1000" dirty="0"/>
          </a:p>
        </p:txBody>
      </p:sp>
      <p:sp>
        <p:nvSpPr>
          <p:cNvPr id="56" name="Textplatzhalter 2">
            <a:extLst>
              <a:ext uri="{FF2B5EF4-FFF2-40B4-BE49-F238E27FC236}">
                <a16:creationId xmlns:a16="http://schemas.microsoft.com/office/drawing/2014/main" id="{AB4E62FF-931B-C6A8-E62E-6D7986BB7BB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8264525" y="3251200"/>
            <a:ext cx="195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9B6DAB9-DFAA-461C-B628-4855F2B9B70E}" type="datetime'N''''''''''''''''''''''''''2''''''''''''''''''''''''''6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N26</a:t>
            </a:fld>
            <a:endParaRPr lang="en-US" sz="1000" dirty="0"/>
          </a:p>
        </p:txBody>
      </p:sp>
      <p:sp>
        <p:nvSpPr>
          <p:cNvPr id="57" name="Textplatzhalter 2">
            <a:extLst>
              <a:ext uri="{FF2B5EF4-FFF2-40B4-BE49-F238E27FC236}">
                <a16:creationId xmlns:a16="http://schemas.microsoft.com/office/drawing/2014/main" id="{B205F9F1-0BF8-4C1D-A3DF-83039FFDBEA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8264525" y="3403600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EDBF25A-E832-48E3-86C1-AF7FB9F1AE73}" type="datetime'''R''''''''evo''''lu''''''''''''''''''''''''''''''''''''t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Revolut</a:t>
            </a:fld>
            <a:endParaRPr lang="en-US" sz="1000" dirty="0"/>
          </a:p>
        </p:txBody>
      </p:sp>
      <p:sp>
        <p:nvSpPr>
          <p:cNvPr id="58" name="Textplatzhalter 2">
            <a:extLst>
              <a:ext uri="{FF2B5EF4-FFF2-40B4-BE49-F238E27FC236}">
                <a16:creationId xmlns:a16="http://schemas.microsoft.com/office/drawing/2014/main" id="{0BE8B76F-4F09-ABC6-1B99-72CE43C22C19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8264525" y="3556000"/>
            <a:ext cx="2968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A473031-D2EC-4ACB-B933-BF74FCA4C8CA}" type="datetime'''''''''K''''''''''la''''r''''''''''n''a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Klarna</a:t>
            </a:fld>
            <a:endParaRPr lang="en-US" sz="1000" dirty="0"/>
          </a:p>
        </p:txBody>
      </p:sp>
      <p:sp>
        <p:nvSpPr>
          <p:cNvPr id="59" name="Textplatzhalter 2">
            <a:extLst>
              <a:ext uri="{FF2B5EF4-FFF2-40B4-BE49-F238E27FC236}">
                <a16:creationId xmlns:a16="http://schemas.microsoft.com/office/drawing/2014/main" id="{542A3783-7859-4560-AF65-E9E571769DD1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8264525" y="3708400"/>
            <a:ext cx="4524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A860DD1-CCE0-4D42-B92D-CAEC38929483}" type="datetime'''B''''l''a''B''''''''''''''laC''''''''''''a''''''r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BlaBlaCar</a:t>
            </a:fld>
            <a:endParaRPr lang="en-US" sz="1000" dirty="0"/>
          </a:p>
        </p:txBody>
      </p:sp>
      <p:sp>
        <p:nvSpPr>
          <p:cNvPr id="60" name="Textplatzhalter 2">
            <a:extLst>
              <a:ext uri="{FF2B5EF4-FFF2-40B4-BE49-F238E27FC236}">
                <a16:creationId xmlns:a16="http://schemas.microsoft.com/office/drawing/2014/main" id="{979EE35D-D850-A96D-CE77-2004D5518900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auto">
          <a:xfrm>
            <a:off x="8264525" y="3860800"/>
            <a:ext cx="2682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E0052B7-007D-412E-9B96-3233026D03C2}" type="datetime'''''''S''''''''''''''''''''''''''''''k''yp''e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Skype</a:t>
            </a:fld>
            <a:endParaRPr lang="en-US" sz="1000" dirty="0"/>
          </a:p>
        </p:txBody>
      </p:sp>
      <p:sp>
        <p:nvSpPr>
          <p:cNvPr id="61" name="Textplatzhalter 2">
            <a:extLst>
              <a:ext uri="{FF2B5EF4-FFF2-40B4-BE49-F238E27FC236}">
                <a16:creationId xmlns:a16="http://schemas.microsoft.com/office/drawing/2014/main" id="{6935E8C7-855B-EA02-7E63-C6E9C39F691A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8264525" y="4011613"/>
            <a:ext cx="3730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9DB1516-C854-4EF9-8299-817548B86140}" type="datetime'Zal''''''a''''''''n''''''''''''''d''''''''''''''''o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Zalando</a:t>
            </a:fld>
            <a:endParaRPr lang="en-US" sz="1000" dirty="0"/>
          </a:p>
        </p:txBody>
      </p:sp>
      <p:sp>
        <p:nvSpPr>
          <p:cNvPr id="62" name="Textplatzhalter 2">
            <a:extLst>
              <a:ext uri="{FF2B5EF4-FFF2-40B4-BE49-F238E27FC236}">
                <a16:creationId xmlns:a16="http://schemas.microsoft.com/office/drawing/2014/main" id="{9669DCF3-87EC-C718-6660-BBA9400BECA9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8264525" y="4164013"/>
            <a:ext cx="222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5FC1834-084E-419E-8B53-B205660BC0B9}" type="datetime'''''''W''i''''s''''''''''''e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Wise</a:t>
            </a:fld>
            <a:endParaRPr lang="en-US" sz="1000" dirty="0"/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842C13DC-F4E4-1EBC-9D6B-A84592AA8A1E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8264525" y="2795588"/>
            <a:ext cx="2762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C639FF1-F912-471D-9435-3E6CF246B111}" type="datetime'''Cr''''''''''''''''i''t''''''''e''''''''''''''''''''''o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Criteo</a:t>
            </a:fld>
            <a:endParaRPr lang="en-US" sz="1000" dirty="0"/>
          </a:p>
        </p:txBody>
      </p:sp>
      <p:sp>
        <p:nvSpPr>
          <p:cNvPr id="1024" name="Textplatzhalter 2">
            <a:extLst>
              <a:ext uri="{FF2B5EF4-FFF2-40B4-BE49-F238E27FC236}">
                <a16:creationId xmlns:a16="http://schemas.microsoft.com/office/drawing/2014/main" id="{A4A23ED8-2AC2-3B5B-492D-89BE5D50645D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8264525" y="4468813"/>
            <a:ext cx="4302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66424C4-9C61-4CFE-9A7E-E2A41B17011C}" type="datetime'D''''''''''''''''''''''e''''''''li''''''ve''''''r''''o''o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Deliveroo</a:t>
            </a:fld>
            <a:endParaRPr lang="en-US" sz="1000" dirty="0"/>
          </a:p>
        </p:txBody>
      </p:sp>
      <p:sp>
        <p:nvSpPr>
          <p:cNvPr id="1025" name="Textplatzhalter 2">
            <a:extLst>
              <a:ext uri="{FF2B5EF4-FFF2-40B4-BE49-F238E27FC236}">
                <a16:creationId xmlns:a16="http://schemas.microsoft.com/office/drawing/2014/main" id="{004B29C5-4B72-7542-8F33-3F67FAB4AB84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auto">
          <a:xfrm>
            <a:off x="8264525" y="4619625"/>
            <a:ext cx="3175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E09D3E7-5101-4FA8-8B35-7A88F1CB55C4}" type="datetime'''''''Mo''''''''''''''''''''''''''''nz''''''o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Monzo</a:t>
            </a:fld>
            <a:endParaRPr lang="en-US" sz="1000" dirty="0"/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71D28963-A1AA-721D-5413-5B321EA3D10D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auto">
          <a:xfrm>
            <a:off x="8264525" y="4772025"/>
            <a:ext cx="4302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641B210-9C46-45A5-A086-B70C1CF75738}" type="datetime'''''''''''''K''''i''''''''n''g''''''.''c''''''''''''o''''m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King.com</a:t>
            </a:fld>
            <a:endParaRPr lang="en-US" sz="1000" dirty="0"/>
          </a:p>
        </p:txBody>
      </p:sp>
      <p:sp>
        <p:nvSpPr>
          <p:cNvPr id="1028" name="Textplatzhalter 2">
            <a:extLst>
              <a:ext uri="{FF2B5EF4-FFF2-40B4-BE49-F238E27FC236}">
                <a16:creationId xmlns:a16="http://schemas.microsoft.com/office/drawing/2014/main" id="{E1BC905B-7FC0-05F7-086A-7A0F62A27338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auto">
          <a:xfrm>
            <a:off x="8264525" y="4924425"/>
            <a:ext cx="3698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4ADFD11-F670-4111-96C2-8977322188EB}" type="datetime'''''''''''''''''B''''''''''''''ab''''''''ylo''''''''''''''''n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Babylon</a:t>
            </a:fld>
            <a:endParaRPr lang="en-US" sz="1000" dirty="0"/>
          </a:p>
        </p:txBody>
      </p:sp>
      <p:sp>
        <p:nvSpPr>
          <p:cNvPr id="1029" name="Textplatzhalter 2">
            <a:extLst>
              <a:ext uri="{FF2B5EF4-FFF2-40B4-BE49-F238E27FC236}">
                <a16:creationId xmlns:a16="http://schemas.microsoft.com/office/drawing/2014/main" id="{D418F77A-5CC2-0D5A-B23A-7CFED01FB5CE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auto">
          <a:xfrm>
            <a:off x="8264525" y="5076825"/>
            <a:ext cx="2857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F9C80CB-8126-42E6-824F-3E0EF26310F6}" type="datetime'''''i''''Z''''''''e''''''''''''''t''''t''''l''''''e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iZettle</a:t>
            </a:fld>
            <a:endParaRPr lang="en-US" sz="1000" dirty="0"/>
          </a:p>
        </p:txBody>
      </p:sp>
      <p:sp>
        <p:nvSpPr>
          <p:cNvPr id="1030" name="Textplatzhalter 2">
            <a:extLst>
              <a:ext uri="{FF2B5EF4-FFF2-40B4-BE49-F238E27FC236}">
                <a16:creationId xmlns:a16="http://schemas.microsoft.com/office/drawing/2014/main" id="{0EE43F23-A666-AED5-CCCA-459155711EB5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auto">
          <a:xfrm>
            <a:off x="8264525" y="5229225"/>
            <a:ext cx="3349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AD7A494-CA6E-4687-9254-3257B48C5D30}" type="datetime'''''''''''C''''el''''''''''o''''''''ni''''''s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Celonis</a:t>
            </a:fld>
            <a:endParaRPr lang="en-US" sz="1000" dirty="0"/>
          </a:p>
        </p:txBody>
      </p:sp>
      <p:sp>
        <p:nvSpPr>
          <p:cNvPr id="1031" name="Textplatzhalter 2">
            <a:extLst>
              <a:ext uri="{FF2B5EF4-FFF2-40B4-BE49-F238E27FC236}">
                <a16:creationId xmlns:a16="http://schemas.microsoft.com/office/drawing/2014/main" id="{831899B7-5AA8-874F-1487-94895153A70C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auto">
          <a:xfrm>
            <a:off x="8264525" y="5380038"/>
            <a:ext cx="331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6E6A5FF-8FDF-4A29-A2FE-0CF33F5DEF7C}" type="datetime'''S''''''''''u''m''''''''''U''''''''''''p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SumUp</a:t>
            </a:fld>
            <a:endParaRPr lang="en-US" sz="1000" dirty="0"/>
          </a:p>
        </p:txBody>
      </p:sp>
      <p:sp>
        <p:nvSpPr>
          <p:cNvPr id="1033" name="Textplatzhalter 2">
            <a:extLst>
              <a:ext uri="{FF2B5EF4-FFF2-40B4-BE49-F238E27FC236}">
                <a16:creationId xmlns:a16="http://schemas.microsoft.com/office/drawing/2014/main" id="{A98844A5-3785-F159-C347-B54204AC15A7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auto">
          <a:xfrm>
            <a:off x="8264525" y="5532438"/>
            <a:ext cx="2936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368FE35-B2E8-4F0E-B78C-B195AFBB7D9C}" type="datetime'''''''''''''''''''''W''''''''''''''ef''''''''''o''''''x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Wefox</a:t>
            </a:fld>
            <a:endParaRPr lang="en-US" sz="1000" dirty="0"/>
          </a:p>
        </p:txBody>
      </p:sp>
      <p:sp>
        <p:nvSpPr>
          <p:cNvPr id="63" name="Textplatzhalter 2">
            <a:extLst>
              <a:ext uri="{FF2B5EF4-FFF2-40B4-BE49-F238E27FC236}">
                <a16:creationId xmlns:a16="http://schemas.microsoft.com/office/drawing/2014/main" id="{CFC6A688-FF6F-D0D3-9601-71E66E930C15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auto">
          <a:xfrm>
            <a:off x="8264525" y="4316413"/>
            <a:ext cx="266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360363" indent="-1666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538163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Char char="–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118E2B3-48F9-4B1D-867C-AA0C37A46485}" type="datetime'''G''''''''l''''''''''''ovo'''''''''''''''''''">
              <a:rPr lang="en-US" altLang="en-US" sz="1000" smtClean="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Glovo</a:t>
            </a:fld>
            <a:endParaRPr lang="en-US" sz="1000" dirty="0"/>
          </a:p>
        </p:txBody>
      </p:sp>
      <p:sp>
        <p:nvSpPr>
          <p:cNvPr id="1039" name="Textplatzhalter 7">
            <a:extLst>
              <a:ext uri="{FF2B5EF4-FFF2-40B4-BE49-F238E27FC236}">
                <a16:creationId xmlns:a16="http://schemas.microsoft.com/office/drawing/2014/main" id="{8489F32F-EC05-5702-2A2D-9BBA12C19BB3}"/>
              </a:ext>
            </a:extLst>
          </p:cNvPr>
          <p:cNvSpPr txBox="1">
            <a:spLocks/>
          </p:cNvSpPr>
          <p:nvPr/>
        </p:nvSpPr>
        <p:spPr>
          <a:xfrm>
            <a:off x="8255718" y="2251879"/>
            <a:ext cx="2497479" cy="3462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1pPr>
            <a:lvl2pPr marL="193675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2pPr>
            <a:lvl3pPr marL="3603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3pPr>
            <a:lvl4pPr marL="5381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Frutiger LT 47 LightCn" panose="02000406030000020004" pitchFamily="2" charset="0"/>
              </a:defRPr>
            </a:lvl4pPr>
            <a:lvl5pPr marL="719137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kern="1200" spc="150" baseline="0">
                <a:solidFill>
                  <a:schemeClr val="tx2"/>
                </a:solidFill>
                <a:latin typeface="+mj-lt"/>
                <a:ea typeface="+mn-ea"/>
                <a:cs typeface="+mn-cs"/>
                <a:sym typeface="Frutiger LT 47 LightCn" panose="0200040603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000" dirty="0"/>
              <a:t>EUROPE’S TOP SPIN-OUT UNICORNS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000" b="0" spc="0" dirty="0"/>
              <a:t>Number of spin-outs per company</a:t>
            </a:r>
          </a:p>
        </p:txBody>
      </p:sp>
      <p:pic>
        <p:nvPicPr>
          <p:cNvPr id="1068" name="Picture 1067" descr="A picture containing text&#10;&#10;Description automatically generated">
            <a:extLst>
              <a:ext uri="{FF2B5EF4-FFF2-40B4-BE49-F238E27FC236}">
                <a16:creationId xmlns:a16="http://schemas.microsoft.com/office/drawing/2014/main" id="{61787FA2-A43E-28E9-92EE-3D7665B034F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738274" y="2839940"/>
            <a:ext cx="1023583" cy="588559"/>
          </a:xfrm>
          <a:prstGeom prst="rect">
            <a:avLst/>
          </a:prstGeom>
        </p:spPr>
      </p:pic>
      <p:pic>
        <p:nvPicPr>
          <p:cNvPr id="1070" name="Picture 1069">
            <a:extLst>
              <a:ext uri="{FF2B5EF4-FFF2-40B4-BE49-F238E27FC236}">
                <a16:creationId xmlns:a16="http://schemas.microsoft.com/office/drawing/2014/main" id="{ECF83149-D342-E31D-51EE-05759146F2BB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/>
        </p:blipFill>
        <p:spPr>
          <a:xfrm>
            <a:off x="4697430" y="3694585"/>
            <a:ext cx="820305" cy="298002"/>
          </a:xfrm>
          <a:prstGeom prst="rect">
            <a:avLst/>
          </a:prstGeom>
        </p:spPr>
      </p:pic>
      <p:pic>
        <p:nvPicPr>
          <p:cNvPr id="1072" name="Picture 1071" descr="A picture containing text, bottle, sign&#10;&#10;Description automatically generated">
            <a:extLst>
              <a:ext uri="{FF2B5EF4-FFF2-40B4-BE49-F238E27FC236}">
                <a16:creationId xmlns:a16="http://schemas.microsoft.com/office/drawing/2014/main" id="{D700FF5E-DB01-A59F-124B-7BA591E1B5F1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428331" y="2846214"/>
            <a:ext cx="972970" cy="364053"/>
          </a:xfrm>
          <a:prstGeom prst="rect">
            <a:avLst/>
          </a:prstGeom>
        </p:spPr>
      </p:pic>
      <p:pic>
        <p:nvPicPr>
          <p:cNvPr id="1074" name="Picture 107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E82C077E-6A0A-0119-8BDF-945C03BA3C9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51446" y="3675680"/>
            <a:ext cx="1126739" cy="323057"/>
          </a:xfrm>
          <a:prstGeom prst="rect">
            <a:avLst/>
          </a:prstGeom>
        </p:spPr>
      </p:pic>
      <p:pic>
        <p:nvPicPr>
          <p:cNvPr id="1076" name="Picture 1075" descr="A picture containing icon&#10;&#10;Description automatically generated">
            <a:extLst>
              <a:ext uri="{FF2B5EF4-FFF2-40B4-BE49-F238E27FC236}">
                <a16:creationId xmlns:a16="http://schemas.microsoft.com/office/drawing/2014/main" id="{853861F2-E690-9FC6-A870-3FB414C3C50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492802" y="4423233"/>
            <a:ext cx="844025" cy="464214"/>
          </a:xfrm>
          <a:prstGeom prst="rect">
            <a:avLst/>
          </a:prstGeom>
        </p:spPr>
      </p:pic>
      <p:pic>
        <p:nvPicPr>
          <p:cNvPr id="1078" name="Picture 1077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573E5EE2-1FAC-320F-234E-9363B1598C1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550346" y="5222610"/>
            <a:ext cx="927980" cy="332914"/>
          </a:xfrm>
          <a:prstGeom prst="rect">
            <a:avLst/>
          </a:prstGeom>
        </p:spPr>
      </p:pic>
      <p:pic>
        <p:nvPicPr>
          <p:cNvPr id="1080" name="Picture 1079" descr="Logo&#10;&#10;Description automatically generated">
            <a:extLst>
              <a:ext uri="{FF2B5EF4-FFF2-40B4-BE49-F238E27FC236}">
                <a16:creationId xmlns:a16="http://schemas.microsoft.com/office/drawing/2014/main" id="{366932DD-5A9B-ECD6-A918-7C446FF352D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695512" y="4406083"/>
            <a:ext cx="927980" cy="460768"/>
          </a:xfrm>
          <a:prstGeom prst="rect">
            <a:avLst/>
          </a:prstGeom>
        </p:spPr>
      </p:pic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3C0C7422-D8BF-DF26-CCE8-9543E33396BB}"/>
              </a:ext>
            </a:extLst>
          </p:cNvPr>
          <p:cNvGrpSpPr/>
          <p:nvPr/>
        </p:nvGrpSpPr>
        <p:grpSpPr>
          <a:xfrm>
            <a:off x="574472" y="-662719"/>
            <a:ext cx="11038962" cy="445891"/>
            <a:chOff x="574472" y="-662719"/>
            <a:chExt cx="10504860" cy="44589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12BEA3-31BE-4D1E-AF84-5CAC8BE5C033}"/>
                </a:ext>
              </a:extLst>
            </p:cNvPr>
            <p:cNvSpPr/>
            <p:nvPr/>
          </p:nvSpPr>
          <p:spPr>
            <a:xfrm>
              <a:off x="574472" y="-662719"/>
              <a:ext cx="3420479" cy="445891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DAE4D06C-CE52-2C2C-F224-1CDCFAB1F812}"/>
                </a:ext>
              </a:extLst>
            </p:cNvPr>
            <p:cNvSpPr/>
            <p:nvPr/>
          </p:nvSpPr>
          <p:spPr>
            <a:xfrm>
              <a:off x="4116662" y="-662719"/>
              <a:ext cx="3420479" cy="445891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900823E7-7A8A-A4C5-998F-10ACC9491152}"/>
                </a:ext>
              </a:extLst>
            </p:cNvPr>
            <p:cNvSpPr/>
            <p:nvPr/>
          </p:nvSpPr>
          <p:spPr>
            <a:xfrm>
              <a:off x="7658853" y="-662719"/>
              <a:ext cx="3420479" cy="445891"/>
            </a:xfrm>
            <a:prstGeom prst="rect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0115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29D6B99-726B-B828-86DF-5227A444AF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0" imgH="490" progId="TCLayout.ActiveDocument.1">
                  <p:embed/>
                </p:oleObj>
              </mc:Choice>
              <mc:Fallback>
                <p:oleObj name="think-cell Slide" r:id="rId3" imgW="490" imgH="49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29D6B99-726B-B828-86DF-5227A444AF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2E8674-E2C2-AD44-9993-2FC1F938B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92878"/>
            <a:ext cx="9144000" cy="472245"/>
          </a:xfrm>
        </p:spPr>
        <p:txBody>
          <a:bodyPr vert="horz"/>
          <a:lstStyle/>
          <a:p>
            <a:r>
              <a:rPr lang="en-US" dirty="0"/>
              <a:t>MACRO shifts</a:t>
            </a:r>
          </a:p>
        </p:txBody>
      </p:sp>
    </p:spTree>
    <p:extLst>
      <p:ext uri="{BB962C8B-B14F-4D97-AF65-F5344CB8AC3E}">
        <p14:creationId xmlns:p14="http://schemas.microsoft.com/office/powerpoint/2010/main" val="251081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6801283-CDDE-4E51-961B-E29D53C58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dirty="0">
              <a:latin typeface="Sabon LT Std" panose="02020602060506020403" pitchFamily="18" charset="0"/>
              <a:ea typeface="+mj-ea"/>
              <a:cs typeface="+mj-cs"/>
              <a:sym typeface="Sabon LT Std" panose="02020602060506020403" pitchFamily="18" charset="0"/>
            </a:endParaRPr>
          </a:p>
        </p:txBody>
      </p:sp>
      <p:pic>
        <p:nvPicPr>
          <p:cNvPr id="10" name="Picture 9" descr="img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84" y="2265286"/>
            <a:ext cx="839250" cy="757458"/>
          </a:xfrm>
          <a:prstGeom prst="rect">
            <a:avLst/>
          </a:prstGeom>
        </p:spPr>
      </p:pic>
      <p:pic>
        <p:nvPicPr>
          <p:cNvPr id="14" name="Picture 4" descr="D:\00_eldorado\Lakestar\images\iphone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77" y="3858192"/>
            <a:ext cx="1096952" cy="183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11F356-36AC-4B7C-B74F-15318A9A8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has decimated companies and entire industries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250865B-8C88-4C6E-B0D6-2F6DC7B9CD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292" y="4885800"/>
            <a:ext cx="1722772" cy="3016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23121F-26F9-48A2-A5B3-6433CF8D42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638" y="5404773"/>
            <a:ext cx="1178080" cy="33363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83973A30-C669-471A-9D17-4811049E8A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320" y="2114855"/>
            <a:ext cx="796717" cy="99667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0699889-FE13-44C5-A518-2DC2E49B6C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8708" y="3894841"/>
            <a:ext cx="1279940" cy="70823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A9E8F91-B158-46FB-8C85-B6510AAC13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461" y="4798866"/>
            <a:ext cx="1850069" cy="336476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780D826-0F80-4E8A-8370-A5F10EBF15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3982" y="4874260"/>
            <a:ext cx="1237614" cy="295142"/>
          </a:xfrm>
          <a:prstGeom prst="rect">
            <a:avLst/>
          </a:prstGeom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3E6D7091-5AB6-485D-8FE6-9FDD55C8A4B6}"/>
              </a:ext>
            </a:extLst>
          </p:cNvPr>
          <p:cNvSpPr txBox="1"/>
          <p:nvPr/>
        </p:nvSpPr>
        <p:spPr>
          <a:xfrm>
            <a:off x="5776925" y="2630395"/>
            <a:ext cx="801501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2800" dirty="0">
                <a:latin typeface="+mj-lt"/>
                <a:cs typeface="Arial"/>
                <a:sym typeface="Arial"/>
              </a:rPr>
              <a:t>107€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D2DCDCC7-18C5-4AB0-BB1D-25E2A9D41B57}"/>
              </a:ext>
            </a:extLst>
          </p:cNvPr>
          <p:cNvSpPr txBox="1"/>
          <p:nvPr/>
        </p:nvSpPr>
        <p:spPr>
          <a:xfrm>
            <a:off x="5877112" y="3990250"/>
            <a:ext cx="601127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2800" dirty="0">
                <a:latin typeface="+mj-lt"/>
                <a:cs typeface="Arial"/>
                <a:sym typeface="Arial"/>
              </a:rPr>
              <a:t>10€</a:t>
            </a:r>
          </a:p>
        </p:txBody>
      </p:sp>
      <p:sp>
        <p:nvSpPr>
          <p:cNvPr id="44" name="TextBox 6">
            <a:extLst>
              <a:ext uri="{FF2B5EF4-FFF2-40B4-BE49-F238E27FC236}">
                <a16:creationId xmlns:a16="http://schemas.microsoft.com/office/drawing/2014/main" id="{FC3E705E-ED67-4CC4-B1CD-6375DED900A1}"/>
              </a:ext>
            </a:extLst>
          </p:cNvPr>
          <p:cNvSpPr txBox="1"/>
          <p:nvPr/>
        </p:nvSpPr>
        <p:spPr>
          <a:xfrm>
            <a:off x="10362039" y="2630395"/>
            <a:ext cx="801501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2800" dirty="0">
                <a:latin typeface="+mj-lt"/>
                <a:cs typeface="Arial"/>
                <a:sym typeface="Arial"/>
              </a:rPr>
              <a:t>377€</a:t>
            </a:r>
          </a:p>
        </p:txBody>
      </p:sp>
      <p:sp>
        <p:nvSpPr>
          <p:cNvPr id="45" name="TextBox 6">
            <a:extLst>
              <a:ext uri="{FF2B5EF4-FFF2-40B4-BE49-F238E27FC236}">
                <a16:creationId xmlns:a16="http://schemas.microsoft.com/office/drawing/2014/main" id="{32C7E92E-66E9-4CFF-97B5-4DE00E4C90B9}"/>
              </a:ext>
            </a:extLst>
          </p:cNvPr>
          <p:cNvSpPr txBox="1"/>
          <p:nvPr/>
        </p:nvSpPr>
        <p:spPr>
          <a:xfrm>
            <a:off x="10462226" y="3990250"/>
            <a:ext cx="601127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2800" dirty="0">
                <a:latin typeface="+mj-lt"/>
                <a:cs typeface="Arial"/>
                <a:sym typeface="Arial"/>
              </a:rPr>
              <a:t>19€</a:t>
            </a: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80F70ED3-6935-4BA4-B6F9-0BF5802B3370}"/>
              </a:ext>
            </a:extLst>
          </p:cNvPr>
          <p:cNvSpPr txBox="1"/>
          <p:nvPr/>
        </p:nvSpPr>
        <p:spPr>
          <a:xfrm>
            <a:off x="6698473" y="2089166"/>
            <a:ext cx="34455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b="1" spc="150" dirty="0">
                <a:cs typeface="Arial"/>
                <a:sym typeface="Arial"/>
              </a:rPr>
              <a:t>SHARE PRICE 2007 vs. 2023</a:t>
            </a: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1BCD1FD5-1455-41E9-9FA4-1653A42115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4595" y="4874652"/>
            <a:ext cx="2035075" cy="303365"/>
          </a:xfrm>
          <a:prstGeom prst="rect">
            <a:avLst/>
          </a:prstGeom>
        </p:spPr>
      </p:pic>
      <p:sp>
        <p:nvSpPr>
          <p:cNvPr id="55" name="TextBox 6">
            <a:extLst>
              <a:ext uri="{FF2B5EF4-FFF2-40B4-BE49-F238E27FC236}">
                <a16:creationId xmlns:a16="http://schemas.microsoft.com/office/drawing/2014/main" id="{E5B61994-21C6-44E2-B098-5A8F737EA197}"/>
              </a:ext>
            </a:extLst>
          </p:cNvPr>
          <p:cNvSpPr txBox="1"/>
          <p:nvPr/>
        </p:nvSpPr>
        <p:spPr>
          <a:xfrm>
            <a:off x="8098094" y="2630395"/>
            <a:ext cx="801501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2800" dirty="0">
                <a:latin typeface="+mj-lt"/>
                <a:cs typeface="Arial"/>
                <a:sym typeface="Arial"/>
              </a:rPr>
              <a:t>292€</a:t>
            </a:r>
          </a:p>
        </p:txBody>
      </p:sp>
      <p:sp>
        <p:nvSpPr>
          <p:cNvPr id="56" name="TextBox 6">
            <a:extLst>
              <a:ext uri="{FF2B5EF4-FFF2-40B4-BE49-F238E27FC236}">
                <a16:creationId xmlns:a16="http://schemas.microsoft.com/office/drawing/2014/main" id="{68EA8FC8-6649-4424-BC95-BC7E57A624F5}"/>
              </a:ext>
            </a:extLst>
          </p:cNvPr>
          <p:cNvSpPr txBox="1"/>
          <p:nvPr/>
        </p:nvSpPr>
        <p:spPr>
          <a:xfrm>
            <a:off x="8198281" y="3990250"/>
            <a:ext cx="601127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2800" dirty="0">
                <a:latin typeface="+mj-lt"/>
                <a:cs typeface="Arial"/>
                <a:sym typeface="Arial"/>
              </a:rPr>
              <a:t>11€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BBDD87-CEE7-DE46-A710-1B6F6E588C7F}"/>
              </a:ext>
            </a:extLst>
          </p:cNvPr>
          <p:cNvCxnSpPr/>
          <p:nvPr/>
        </p:nvCxnSpPr>
        <p:spPr>
          <a:xfrm>
            <a:off x="4839128" y="2160561"/>
            <a:ext cx="0" cy="380674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A9FDBE37-55B3-3546-BEC9-CCF3A5E0CF3F}"/>
              </a:ext>
            </a:extLst>
          </p:cNvPr>
          <p:cNvSpPr txBox="1"/>
          <p:nvPr/>
        </p:nvSpPr>
        <p:spPr>
          <a:xfrm>
            <a:off x="986483" y="3429000"/>
            <a:ext cx="7494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spc="150" dirty="0">
                <a:cs typeface="Arial"/>
                <a:sym typeface="Arial"/>
              </a:rPr>
              <a:t>vs.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07233927-C305-5A49-A1E0-1800EE72F9B4}"/>
              </a:ext>
            </a:extLst>
          </p:cNvPr>
          <p:cNvSpPr txBox="1"/>
          <p:nvPr/>
        </p:nvSpPr>
        <p:spPr>
          <a:xfrm>
            <a:off x="3227672" y="3429000"/>
            <a:ext cx="7494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spc="150" dirty="0">
                <a:cs typeface="Arial"/>
                <a:sym typeface="Arial"/>
              </a:rPr>
              <a:t>vs.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630584A6-2F84-9645-A02B-1240B8755039}"/>
              </a:ext>
            </a:extLst>
          </p:cNvPr>
          <p:cNvSpPr txBox="1"/>
          <p:nvPr/>
        </p:nvSpPr>
        <p:spPr>
          <a:xfrm>
            <a:off x="5834633" y="3429000"/>
            <a:ext cx="7494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spc="150" dirty="0">
                <a:cs typeface="Arial"/>
                <a:sym typeface="Arial"/>
              </a:rPr>
              <a:t>vs.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59082F12-2E93-2444-AD7D-E2B66D7EBE16}"/>
              </a:ext>
            </a:extLst>
          </p:cNvPr>
          <p:cNvSpPr txBox="1"/>
          <p:nvPr/>
        </p:nvSpPr>
        <p:spPr>
          <a:xfrm>
            <a:off x="8124118" y="3429000"/>
            <a:ext cx="7494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spc="150" dirty="0">
                <a:cs typeface="Arial"/>
                <a:sym typeface="Arial"/>
              </a:rPr>
              <a:t>vs.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C8B78144-6417-8E4D-9B68-FFED29B6848F}"/>
              </a:ext>
            </a:extLst>
          </p:cNvPr>
          <p:cNvSpPr txBox="1"/>
          <p:nvPr/>
        </p:nvSpPr>
        <p:spPr>
          <a:xfrm>
            <a:off x="10388063" y="3429000"/>
            <a:ext cx="7494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spc="150" dirty="0">
                <a:cs typeface="Arial"/>
                <a:sym typeface="Arial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7964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049059" y="17155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9059" y="17155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995D8412-4864-4AE6-9372-200539D85D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8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bon LT Std" panose="02020602060506020403" pitchFamily="18" charset="77"/>
              <a:ea typeface="+mj-ea"/>
              <a:cs typeface="+mj-cs"/>
              <a:sym typeface="Sabon LT Std" panose="02020602060506020403" pitchFamily="18" charset="77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9A35F8BC-B8E1-4486-866C-1E450A7A35B9}"/>
              </a:ext>
            </a:extLst>
          </p:cNvPr>
          <p:cNvCxnSpPr>
            <a:cxnSpLocks/>
          </p:cNvCxnSpPr>
          <p:nvPr/>
        </p:nvCxnSpPr>
        <p:spPr>
          <a:xfrm>
            <a:off x="1458859" y="3020219"/>
            <a:ext cx="0" cy="2592000"/>
          </a:xfrm>
          <a:prstGeom prst="line">
            <a:avLst/>
          </a:prstGeom>
          <a:ln w="63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6B6FC5E-B26A-A94F-A418-126FF48E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98169"/>
            <a:ext cx="11038962" cy="376385"/>
          </a:xfrm>
        </p:spPr>
        <p:txBody>
          <a:bodyPr/>
          <a:lstStyle/>
          <a:p>
            <a:r>
              <a:rPr lang="en-GB" dirty="0"/>
              <a:t>Tech dependence will be overwhelming – the story 3 years ago…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50AEDC4-227C-FF4F-805E-49F762832528}"/>
              </a:ext>
            </a:extLst>
          </p:cNvPr>
          <p:cNvSpPr txBox="1">
            <a:spLocks/>
          </p:cNvSpPr>
          <p:nvPr/>
        </p:nvSpPr>
        <p:spPr>
          <a:xfrm>
            <a:off x="3614744" y="6100003"/>
            <a:ext cx="4962512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spc="150" baseline="0">
                <a:solidFill>
                  <a:schemeClr val="tx2"/>
                </a:solidFill>
                <a:sym typeface="Frutiger LT 47 LightCn" panose="02000406030000020004" pitchFamily="2" charset="0"/>
              </a:defRPr>
            </a:lvl1pPr>
            <a:lvl2pPr marL="193675" marR="0" indent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>
                <a:solidFill>
                  <a:schemeClr val="tx2"/>
                </a:solidFill>
                <a:sym typeface="Frutiger LT 47 LightCn" panose="02000406030000020004" pitchFamily="2" charset="0"/>
              </a:defRPr>
            </a:lvl2pPr>
            <a:lvl3pPr marL="360363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>
                <a:solidFill>
                  <a:schemeClr val="tx2"/>
                </a:solidFill>
                <a:sym typeface="Frutiger LT 47 LightCn" panose="02000406030000020004" pitchFamily="2" charset="0"/>
              </a:defRPr>
            </a:lvl3pPr>
            <a:lvl4pPr marL="538163" indent="0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spc="150" baseline="0">
                <a:solidFill>
                  <a:schemeClr val="tx2"/>
                </a:solidFill>
                <a:sym typeface="Frutiger LT 47 LightCn" panose="02000406030000020004" pitchFamily="2" charset="0"/>
              </a:defRPr>
            </a:lvl4pPr>
            <a:lvl5pPr marL="719137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spc="150" baseline="0">
                <a:solidFill>
                  <a:schemeClr val="tx2"/>
                </a:solidFill>
                <a:latin typeface="+mj-lt"/>
                <a:sym typeface="Frutiger LT 47 LightCn" panose="0200040603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dirty="0"/>
              <a:t>PERCEIVED vs. ACTUAL DEPENDENCE ON TECHNOLOGY</a:t>
            </a:r>
          </a:p>
        </p:txBody>
      </p:sp>
      <p:cxnSp>
        <p:nvCxnSpPr>
          <p:cNvPr id="34" name="Gerader Verbinder 36">
            <a:extLst>
              <a:ext uri="{FF2B5EF4-FFF2-40B4-BE49-F238E27FC236}">
                <a16:creationId xmlns:a16="http://schemas.microsoft.com/office/drawing/2014/main" id="{8C45F2C6-9EF6-494A-AE8D-886E7D827480}"/>
              </a:ext>
            </a:extLst>
          </p:cNvPr>
          <p:cNvCxnSpPr>
            <a:cxnSpLocks/>
          </p:cNvCxnSpPr>
          <p:nvPr/>
        </p:nvCxnSpPr>
        <p:spPr>
          <a:xfrm>
            <a:off x="3826453" y="3020219"/>
            <a:ext cx="0" cy="1384141"/>
          </a:xfrm>
          <a:prstGeom prst="line">
            <a:avLst/>
          </a:prstGeom>
          <a:ln w="63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26">
            <a:extLst>
              <a:ext uri="{FF2B5EF4-FFF2-40B4-BE49-F238E27FC236}">
                <a16:creationId xmlns:a16="http://schemas.microsoft.com/office/drawing/2014/main" id="{56F7EE42-DC0E-4C42-8EAF-701B668A92EF}"/>
              </a:ext>
            </a:extLst>
          </p:cNvPr>
          <p:cNvSpPr/>
          <p:nvPr/>
        </p:nvSpPr>
        <p:spPr>
          <a:xfrm>
            <a:off x="3068372" y="2130298"/>
            <a:ext cx="1502977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20" tIns="22860" rIns="45720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Big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Tailored services,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predictive analytics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03A31EEA-5343-44D4-BCEE-D50629F7513D}"/>
              </a:ext>
            </a:extLst>
          </p:cNvPr>
          <p:cNvSpPr/>
          <p:nvPr/>
        </p:nvSpPr>
        <p:spPr>
          <a:xfrm>
            <a:off x="627956" y="2130298"/>
            <a:ext cx="1669688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20" tIns="22860" rIns="45720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Early algorithms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Google search,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Facebook news feed</a:t>
            </a: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B095E47E-717F-4A73-A581-01C14EE0C19F}"/>
              </a:ext>
            </a:extLst>
          </p:cNvPr>
          <p:cNvSpPr/>
          <p:nvPr/>
        </p:nvSpPr>
        <p:spPr>
          <a:xfrm>
            <a:off x="1439807" y="3663950"/>
            <a:ext cx="8889405" cy="1964403"/>
          </a:xfrm>
          <a:custGeom>
            <a:avLst/>
            <a:gdLst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0877" h="4114800">
                <a:moveTo>
                  <a:pt x="8550877" y="0"/>
                </a:moveTo>
                <a:lnTo>
                  <a:pt x="0" y="4114800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  <a:headEnd type="triangle" w="med" len="med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47 LightCn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6BBF853-4911-44CF-B896-327A145BE19A}"/>
              </a:ext>
            </a:extLst>
          </p:cNvPr>
          <p:cNvSpPr/>
          <p:nvPr/>
        </p:nvSpPr>
        <p:spPr>
          <a:xfrm>
            <a:off x="1368489" y="5551659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45 Light"/>
              <a:ea typeface="+mn-ea"/>
              <a:cs typeface="+mn-cs"/>
            </a:endParaRP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44467A60-88A3-42E9-8FF4-8448782CAA07}"/>
              </a:ext>
            </a:extLst>
          </p:cNvPr>
          <p:cNvSpPr>
            <a:spLocks noEditPoints="1"/>
          </p:cNvSpPr>
          <p:nvPr/>
        </p:nvSpPr>
        <p:spPr bwMode="auto">
          <a:xfrm>
            <a:off x="3738629" y="4720735"/>
            <a:ext cx="168461" cy="396465"/>
          </a:xfrm>
          <a:custGeom>
            <a:avLst/>
            <a:gdLst>
              <a:gd name="T0" fmla="*/ 92 w 131"/>
              <a:gd name="T1" fmla="*/ 331 h 331"/>
              <a:gd name="T2" fmla="*/ 99 w 131"/>
              <a:gd name="T3" fmla="*/ 325 h 331"/>
              <a:gd name="T4" fmla="*/ 105 w 131"/>
              <a:gd name="T5" fmla="*/ 227 h 331"/>
              <a:gd name="T6" fmla="*/ 112 w 131"/>
              <a:gd name="T7" fmla="*/ 225 h 331"/>
              <a:gd name="T8" fmla="*/ 124 w 131"/>
              <a:gd name="T9" fmla="*/ 207 h 331"/>
              <a:gd name="T10" fmla="*/ 128 w 131"/>
              <a:gd name="T11" fmla="*/ 124 h 331"/>
              <a:gd name="T12" fmla="*/ 3 w 131"/>
              <a:gd name="T13" fmla="*/ 124 h 331"/>
              <a:gd name="T14" fmla="*/ 7 w 131"/>
              <a:gd name="T15" fmla="*/ 207 h 331"/>
              <a:gd name="T16" fmla="*/ 19 w 131"/>
              <a:gd name="T17" fmla="*/ 225 h 331"/>
              <a:gd name="T18" fmla="*/ 26 w 131"/>
              <a:gd name="T19" fmla="*/ 227 h 331"/>
              <a:gd name="T20" fmla="*/ 32 w 131"/>
              <a:gd name="T21" fmla="*/ 325 h 331"/>
              <a:gd name="T22" fmla="*/ 39 w 131"/>
              <a:gd name="T23" fmla="*/ 331 h 331"/>
              <a:gd name="T24" fmla="*/ 92 w 131"/>
              <a:gd name="T25" fmla="*/ 331 h 331"/>
              <a:gd name="T26" fmla="*/ 32 w 131"/>
              <a:gd name="T27" fmla="*/ 26 h 331"/>
              <a:gd name="T28" fmla="*/ 65 w 131"/>
              <a:gd name="T29" fmla="*/ 0 h 331"/>
              <a:gd name="T30" fmla="*/ 99 w 131"/>
              <a:gd name="T31" fmla="*/ 26 h 331"/>
              <a:gd name="T32" fmla="*/ 94 w 131"/>
              <a:gd name="T33" fmla="*/ 64 h 331"/>
              <a:gd name="T34" fmla="*/ 71 w 131"/>
              <a:gd name="T35" fmla="*/ 79 h 331"/>
              <a:gd name="T36" fmla="*/ 60 w 131"/>
              <a:gd name="T37" fmla="*/ 79 h 331"/>
              <a:gd name="T38" fmla="*/ 37 w 131"/>
              <a:gd name="T39" fmla="*/ 64 h 331"/>
              <a:gd name="T40" fmla="*/ 32 w 131"/>
              <a:gd name="T41" fmla="*/ 26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1" h="331">
                <a:moveTo>
                  <a:pt x="92" y="331"/>
                </a:moveTo>
                <a:cubicBezTo>
                  <a:pt x="96" y="331"/>
                  <a:pt x="98" y="329"/>
                  <a:pt x="99" y="325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2" y="225"/>
                  <a:pt x="112" y="225"/>
                  <a:pt x="112" y="225"/>
                </a:cubicBezTo>
                <a:cubicBezTo>
                  <a:pt x="121" y="222"/>
                  <a:pt x="123" y="217"/>
                  <a:pt x="124" y="207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31" y="76"/>
                  <a:pt x="0" y="76"/>
                  <a:pt x="3" y="124"/>
                </a:cubicBezTo>
                <a:cubicBezTo>
                  <a:pt x="7" y="207"/>
                  <a:pt x="7" y="207"/>
                  <a:pt x="7" y="207"/>
                </a:cubicBezTo>
                <a:cubicBezTo>
                  <a:pt x="8" y="217"/>
                  <a:pt x="10" y="222"/>
                  <a:pt x="19" y="225"/>
                </a:cubicBezTo>
                <a:cubicBezTo>
                  <a:pt x="26" y="227"/>
                  <a:pt x="26" y="227"/>
                  <a:pt x="26" y="227"/>
                </a:cubicBezTo>
                <a:cubicBezTo>
                  <a:pt x="32" y="325"/>
                  <a:pt x="32" y="325"/>
                  <a:pt x="32" y="325"/>
                </a:cubicBezTo>
                <a:cubicBezTo>
                  <a:pt x="33" y="329"/>
                  <a:pt x="35" y="331"/>
                  <a:pt x="39" y="331"/>
                </a:cubicBezTo>
                <a:cubicBezTo>
                  <a:pt x="92" y="331"/>
                  <a:pt x="92" y="331"/>
                  <a:pt x="92" y="331"/>
                </a:cubicBezTo>
                <a:close/>
                <a:moveTo>
                  <a:pt x="32" y="26"/>
                </a:moveTo>
                <a:cubicBezTo>
                  <a:pt x="33" y="9"/>
                  <a:pt x="49" y="0"/>
                  <a:pt x="65" y="0"/>
                </a:cubicBezTo>
                <a:cubicBezTo>
                  <a:pt x="82" y="0"/>
                  <a:pt x="98" y="9"/>
                  <a:pt x="99" y="26"/>
                </a:cubicBezTo>
                <a:cubicBezTo>
                  <a:pt x="100" y="35"/>
                  <a:pt x="98" y="56"/>
                  <a:pt x="94" y="64"/>
                </a:cubicBezTo>
                <a:cubicBezTo>
                  <a:pt x="90" y="70"/>
                  <a:pt x="81" y="77"/>
                  <a:pt x="71" y="79"/>
                </a:cubicBezTo>
                <a:cubicBezTo>
                  <a:pt x="66" y="80"/>
                  <a:pt x="65" y="80"/>
                  <a:pt x="60" y="79"/>
                </a:cubicBezTo>
                <a:cubicBezTo>
                  <a:pt x="50" y="77"/>
                  <a:pt x="41" y="70"/>
                  <a:pt x="37" y="64"/>
                </a:cubicBezTo>
                <a:cubicBezTo>
                  <a:pt x="33" y="56"/>
                  <a:pt x="31" y="35"/>
                  <a:pt x="32" y="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535659"/>
              </a:solidFill>
              <a:effectLst/>
              <a:uLnTx/>
              <a:uFillTx/>
              <a:latin typeface="Frutiger LT 45 Light"/>
              <a:ea typeface="+mn-ea"/>
              <a:cs typeface="+mn-cs"/>
            </a:endParaRP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2984EE50-0B18-4347-8A89-BC1F2F620C51}"/>
              </a:ext>
            </a:extLst>
          </p:cNvPr>
          <p:cNvSpPr txBox="1"/>
          <p:nvPr/>
        </p:nvSpPr>
        <p:spPr>
          <a:xfrm>
            <a:off x="3255400" y="4516945"/>
            <a:ext cx="1134927" cy="169277"/>
          </a:xfrm>
          <a:prstGeom prst="rect">
            <a:avLst/>
          </a:prstGeom>
          <a:solidFill>
            <a:schemeClr val="bg2"/>
          </a:solidFill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spc="150" baseline="0">
                <a:solidFill>
                  <a:schemeClr val="tx2"/>
                </a:solidFill>
              </a:defRPr>
            </a:lvl1pPr>
            <a:lvl2pPr marL="193675" marR="0" indent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>
                <a:solidFill>
                  <a:schemeClr val="tx2"/>
                </a:solidFill>
              </a:defRPr>
            </a:lvl2pPr>
            <a:lvl3pPr marL="360363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>
                <a:solidFill>
                  <a:schemeClr val="tx2"/>
                </a:solidFill>
              </a:defRPr>
            </a:lvl3pPr>
            <a:lvl4pPr marL="538163" indent="0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spc="150" baseline="0">
                <a:solidFill>
                  <a:schemeClr val="tx2"/>
                </a:solidFill>
              </a:defRPr>
            </a:lvl4pPr>
            <a:lvl5pPr marL="719137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spc="150" baseline="0">
                <a:solidFill>
                  <a:schemeClr val="tx2"/>
                </a:solidFill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1100" dirty="0"/>
              <a:t>WE WERE HERE</a:t>
            </a: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32FAB6D9-1669-1547-B862-8CCDEA3F5C82}"/>
              </a:ext>
            </a:extLst>
          </p:cNvPr>
          <p:cNvSpPr/>
          <p:nvPr/>
        </p:nvSpPr>
        <p:spPr>
          <a:xfrm>
            <a:off x="10464369" y="3254451"/>
            <a:ext cx="104996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Perceived </a:t>
            </a:r>
            <a:b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dependence </a:t>
            </a:r>
            <a:b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 techno</a:t>
            </a:r>
            <a:r>
              <a:rPr lang="en-GB" sz="1600" dirty="0">
                <a:solidFill>
                  <a:schemeClr val="tx1"/>
                </a:solidFill>
              </a:rPr>
              <a:t>l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ogy</a:t>
            </a: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450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049059" y="1715559"/>
          <a:ext cx="1058" cy="1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9059" y="1715559"/>
                        <a:ext cx="1058" cy="1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995D8412-4864-4AE6-9372-200539D85D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80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bon LT Std" panose="02020602060506020403" pitchFamily="18" charset="77"/>
              <a:ea typeface="+mj-ea"/>
              <a:cs typeface="+mj-cs"/>
              <a:sym typeface="Sabon LT Std" panose="02020602060506020403" pitchFamily="18" charset="77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9A35F8BC-B8E1-4486-866C-1E450A7A35B9}"/>
              </a:ext>
            </a:extLst>
          </p:cNvPr>
          <p:cNvCxnSpPr>
            <a:cxnSpLocks/>
          </p:cNvCxnSpPr>
          <p:nvPr/>
        </p:nvCxnSpPr>
        <p:spPr>
          <a:xfrm>
            <a:off x="1458859" y="3020219"/>
            <a:ext cx="0" cy="2592000"/>
          </a:xfrm>
          <a:prstGeom prst="line">
            <a:avLst/>
          </a:prstGeom>
          <a:ln w="63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26">
            <a:extLst>
              <a:ext uri="{FF2B5EF4-FFF2-40B4-BE49-F238E27FC236}">
                <a16:creationId xmlns:a16="http://schemas.microsoft.com/office/drawing/2014/main" id="{D153C36F-BE5D-4F1E-8108-951378AAC38C}"/>
              </a:ext>
            </a:extLst>
          </p:cNvPr>
          <p:cNvSpPr/>
          <p:nvPr/>
        </p:nvSpPr>
        <p:spPr>
          <a:xfrm>
            <a:off x="7650100" y="2149534"/>
            <a:ext cx="1809534" cy="854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20" tIns="22860" rIns="45720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Point of no return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Existential impact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 society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041C753-056B-4321-B68C-5A0B753C32CE}"/>
              </a:ext>
            </a:extLst>
          </p:cNvPr>
          <p:cNvCxnSpPr>
            <a:cxnSpLocks/>
          </p:cNvCxnSpPr>
          <p:nvPr/>
        </p:nvCxnSpPr>
        <p:spPr>
          <a:xfrm>
            <a:off x="8602921" y="3020218"/>
            <a:ext cx="0" cy="1044000"/>
          </a:xfrm>
          <a:prstGeom prst="line">
            <a:avLst/>
          </a:prstGeom>
          <a:ln w="63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6B6FC5E-B26A-A94F-A418-126FF48E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87" y="798169"/>
            <a:ext cx="11038962" cy="376385"/>
          </a:xfrm>
        </p:spPr>
        <p:txBody>
          <a:bodyPr/>
          <a:lstStyle/>
          <a:p>
            <a:r>
              <a:rPr lang="en-GB" dirty="0"/>
              <a:t>Tech dependence is accelerating – the exponential age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50AEDC4-227C-FF4F-805E-49F762832528}"/>
              </a:ext>
            </a:extLst>
          </p:cNvPr>
          <p:cNvSpPr txBox="1">
            <a:spLocks/>
          </p:cNvSpPr>
          <p:nvPr/>
        </p:nvSpPr>
        <p:spPr>
          <a:xfrm>
            <a:off x="3614744" y="6100003"/>
            <a:ext cx="4962512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spc="150" baseline="0">
                <a:solidFill>
                  <a:schemeClr val="tx2"/>
                </a:solidFill>
                <a:sym typeface="Frutiger LT 47 LightCn" panose="02000406030000020004" pitchFamily="2" charset="0"/>
              </a:defRPr>
            </a:lvl1pPr>
            <a:lvl2pPr marL="193675" marR="0" indent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>
                <a:solidFill>
                  <a:schemeClr val="tx2"/>
                </a:solidFill>
                <a:sym typeface="Frutiger LT 47 LightCn" panose="02000406030000020004" pitchFamily="2" charset="0"/>
              </a:defRPr>
            </a:lvl2pPr>
            <a:lvl3pPr marL="360363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>
                <a:solidFill>
                  <a:schemeClr val="tx2"/>
                </a:solidFill>
                <a:sym typeface="Frutiger LT 47 LightCn" panose="02000406030000020004" pitchFamily="2" charset="0"/>
              </a:defRPr>
            </a:lvl3pPr>
            <a:lvl4pPr marL="538163" indent="0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spc="150" baseline="0">
                <a:solidFill>
                  <a:schemeClr val="tx2"/>
                </a:solidFill>
                <a:sym typeface="Frutiger LT 47 LightCn" panose="02000406030000020004" pitchFamily="2" charset="0"/>
              </a:defRPr>
            </a:lvl4pPr>
            <a:lvl5pPr marL="719137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spc="150" baseline="0">
                <a:solidFill>
                  <a:schemeClr val="tx2"/>
                </a:solidFill>
                <a:latin typeface="+mj-lt"/>
                <a:sym typeface="Frutiger LT 47 LightCn" panose="0200040603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en-GB" dirty="0"/>
              <a:t>PERCEIVED vs. ACTUAL DEPENDENCE ON TECHNOLOGY</a:t>
            </a:r>
          </a:p>
        </p:txBody>
      </p:sp>
      <p:cxnSp>
        <p:nvCxnSpPr>
          <p:cNvPr id="33" name="Gerader Verbinder 36">
            <a:extLst>
              <a:ext uri="{FF2B5EF4-FFF2-40B4-BE49-F238E27FC236}">
                <a16:creationId xmlns:a16="http://schemas.microsoft.com/office/drawing/2014/main" id="{EECBB7C6-5390-3346-B8C7-A86C2983B90E}"/>
              </a:ext>
            </a:extLst>
          </p:cNvPr>
          <p:cNvCxnSpPr>
            <a:cxnSpLocks/>
          </p:cNvCxnSpPr>
          <p:nvPr/>
        </p:nvCxnSpPr>
        <p:spPr>
          <a:xfrm>
            <a:off x="6194047" y="3020219"/>
            <a:ext cx="0" cy="2214000"/>
          </a:xfrm>
          <a:prstGeom prst="line">
            <a:avLst/>
          </a:prstGeom>
          <a:ln w="63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6">
            <a:extLst>
              <a:ext uri="{FF2B5EF4-FFF2-40B4-BE49-F238E27FC236}">
                <a16:creationId xmlns:a16="http://schemas.microsoft.com/office/drawing/2014/main" id="{8C45F2C6-9EF6-494A-AE8D-886E7D827480}"/>
              </a:ext>
            </a:extLst>
          </p:cNvPr>
          <p:cNvCxnSpPr>
            <a:cxnSpLocks/>
          </p:cNvCxnSpPr>
          <p:nvPr/>
        </p:nvCxnSpPr>
        <p:spPr>
          <a:xfrm>
            <a:off x="3826453" y="3020219"/>
            <a:ext cx="0" cy="2538000"/>
          </a:xfrm>
          <a:prstGeom prst="line">
            <a:avLst/>
          </a:prstGeom>
          <a:ln w="63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26">
            <a:extLst>
              <a:ext uri="{FF2B5EF4-FFF2-40B4-BE49-F238E27FC236}">
                <a16:creationId xmlns:a16="http://schemas.microsoft.com/office/drawing/2014/main" id="{56F7EE42-DC0E-4C42-8EAF-701B668A92EF}"/>
              </a:ext>
            </a:extLst>
          </p:cNvPr>
          <p:cNvSpPr/>
          <p:nvPr/>
        </p:nvSpPr>
        <p:spPr>
          <a:xfrm>
            <a:off x="3068372" y="2130298"/>
            <a:ext cx="1502977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20" tIns="22860" rIns="45720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Big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Tailored services,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predictive analytics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03A31EEA-5343-44D4-BCEE-D50629F7513D}"/>
              </a:ext>
            </a:extLst>
          </p:cNvPr>
          <p:cNvSpPr/>
          <p:nvPr/>
        </p:nvSpPr>
        <p:spPr>
          <a:xfrm>
            <a:off x="627956" y="2130298"/>
            <a:ext cx="1669688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20" tIns="22860" rIns="45720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Early algorithms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Google search,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Facebook news feed</a:t>
            </a:r>
          </a:p>
        </p:txBody>
      </p:sp>
      <p:sp>
        <p:nvSpPr>
          <p:cNvPr id="46" name="Rectangle 26">
            <a:extLst>
              <a:ext uri="{FF2B5EF4-FFF2-40B4-BE49-F238E27FC236}">
                <a16:creationId xmlns:a16="http://schemas.microsoft.com/office/drawing/2014/main" id="{87C158D6-45FB-4AB5-AE39-B41A18387075}"/>
              </a:ext>
            </a:extLst>
          </p:cNvPr>
          <p:cNvSpPr/>
          <p:nvPr/>
        </p:nvSpPr>
        <p:spPr>
          <a:xfrm>
            <a:off x="5583716" y="2149534"/>
            <a:ext cx="1224053" cy="854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45720" tIns="22860" rIns="45720" bIns="228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Powerful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"Social Score“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 everyone</a:t>
            </a: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B095E47E-717F-4A73-A581-01C14EE0C19F}"/>
              </a:ext>
            </a:extLst>
          </p:cNvPr>
          <p:cNvSpPr/>
          <p:nvPr/>
        </p:nvSpPr>
        <p:spPr>
          <a:xfrm>
            <a:off x="1439807" y="3663950"/>
            <a:ext cx="8889405" cy="1964403"/>
          </a:xfrm>
          <a:custGeom>
            <a:avLst/>
            <a:gdLst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  <a:gd name="connsiteX0" fmla="*/ 8550877 w 8550877"/>
              <a:gd name="connsiteY0" fmla="*/ 0 h 4114800"/>
              <a:gd name="connsiteX1" fmla="*/ 0 w 8550877"/>
              <a:gd name="connsiteY1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0877" h="4114800">
                <a:moveTo>
                  <a:pt x="8550877" y="0"/>
                </a:moveTo>
                <a:lnTo>
                  <a:pt x="0" y="4114800"/>
                </a:lnTo>
              </a:path>
            </a:pathLst>
          </a:custGeom>
          <a:noFill/>
          <a:ln w="19050">
            <a:solidFill>
              <a:schemeClr val="tx1"/>
            </a:solidFill>
            <a:prstDash val="sysDot"/>
            <a:headEnd type="triangle" w="med" len="med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47 LightCn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220041-EB95-0C42-A0D7-363B0B898766}"/>
              </a:ext>
            </a:extLst>
          </p:cNvPr>
          <p:cNvSpPr/>
          <p:nvPr/>
        </p:nvSpPr>
        <p:spPr>
          <a:xfrm>
            <a:off x="1451677" y="876300"/>
            <a:ext cx="8621963" cy="4772435"/>
          </a:xfrm>
          <a:custGeom>
            <a:avLst/>
            <a:gdLst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352271 w 7352271"/>
              <a:gd name="connsiteY0" fmla="*/ 0 h 4658497"/>
              <a:gd name="connsiteX1" fmla="*/ 0 w 7352271"/>
              <a:gd name="connsiteY1" fmla="*/ 4658497 h 4658497"/>
              <a:gd name="connsiteX0" fmla="*/ 7972175 w 7972175"/>
              <a:gd name="connsiteY0" fmla="*/ 0 h 4681643"/>
              <a:gd name="connsiteX1" fmla="*/ 0 w 7972175"/>
              <a:gd name="connsiteY1" fmla="*/ 4681643 h 4681643"/>
              <a:gd name="connsiteX0" fmla="*/ 7972175 w 7972175"/>
              <a:gd name="connsiteY0" fmla="*/ 0 h 4681643"/>
              <a:gd name="connsiteX1" fmla="*/ 0 w 7972175"/>
              <a:gd name="connsiteY1" fmla="*/ 4681643 h 4681643"/>
              <a:gd name="connsiteX0" fmla="*/ 7972175 w 7972175"/>
              <a:gd name="connsiteY0" fmla="*/ 0 h 4681643"/>
              <a:gd name="connsiteX1" fmla="*/ 0 w 7972175"/>
              <a:gd name="connsiteY1" fmla="*/ 4681643 h 4681643"/>
              <a:gd name="connsiteX0" fmla="*/ 7972175 w 7972175"/>
              <a:gd name="connsiteY0" fmla="*/ 0 h 4681643"/>
              <a:gd name="connsiteX1" fmla="*/ 0 w 7972175"/>
              <a:gd name="connsiteY1" fmla="*/ 4681643 h 4681643"/>
              <a:gd name="connsiteX0" fmla="*/ 9691376 w 9691376"/>
              <a:gd name="connsiteY0" fmla="*/ 0 h 4805088"/>
              <a:gd name="connsiteX1" fmla="*/ 0 w 9691376"/>
              <a:gd name="connsiteY1" fmla="*/ 4805088 h 4805088"/>
              <a:gd name="connsiteX0" fmla="*/ 9691376 w 9691376"/>
              <a:gd name="connsiteY0" fmla="*/ 0 h 4805088"/>
              <a:gd name="connsiteX1" fmla="*/ 0 w 9691376"/>
              <a:gd name="connsiteY1" fmla="*/ 4805088 h 4805088"/>
              <a:gd name="connsiteX0" fmla="*/ 9707907 w 9707907"/>
              <a:gd name="connsiteY0" fmla="*/ 0 h 4607575"/>
              <a:gd name="connsiteX1" fmla="*/ 0 w 9707907"/>
              <a:gd name="connsiteY1" fmla="*/ 4607575 h 4607575"/>
              <a:gd name="connsiteX0" fmla="*/ 9707907 w 9707907"/>
              <a:gd name="connsiteY0" fmla="*/ 0 h 4607575"/>
              <a:gd name="connsiteX1" fmla="*/ 0 w 9707907"/>
              <a:gd name="connsiteY1" fmla="*/ 4607575 h 4607575"/>
              <a:gd name="connsiteX0" fmla="*/ 9997196 w 9997196"/>
              <a:gd name="connsiteY0" fmla="*/ 0 h 4646500"/>
              <a:gd name="connsiteX1" fmla="*/ 0 w 9997196"/>
              <a:gd name="connsiteY1" fmla="*/ 4646500 h 4646500"/>
              <a:gd name="connsiteX0" fmla="*/ 9997196 w 9997196"/>
              <a:gd name="connsiteY0" fmla="*/ 0 h 4646500"/>
              <a:gd name="connsiteX1" fmla="*/ 0 w 9997196"/>
              <a:gd name="connsiteY1" fmla="*/ 4646500 h 4646500"/>
              <a:gd name="connsiteX0" fmla="*/ 9997196 w 9997196"/>
              <a:gd name="connsiteY0" fmla="*/ 0 h 4646500"/>
              <a:gd name="connsiteX1" fmla="*/ 0 w 9997196"/>
              <a:gd name="connsiteY1" fmla="*/ 4646500 h 4646500"/>
              <a:gd name="connsiteX0" fmla="*/ 9997196 w 9997196"/>
              <a:gd name="connsiteY0" fmla="*/ 0 h 4646500"/>
              <a:gd name="connsiteX1" fmla="*/ 0 w 9997196"/>
              <a:gd name="connsiteY1" fmla="*/ 4646500 h 4646500"/>
              <a:gd name="connsiteX0" fmla="*/ 10276153 w 10276153"/>
              <a:gd name="connsiteY0" fmla="*/ 0 h 4617306"/>
              <a:gd name="connsiteX1" fmla="*/ 0 w 10276153"/>
              <a:gd name="connsiteY1" fmla="*/ 4617306 h 4617306"/>
              <a:gd name="connsiteX0" fmla="*/ 10276153 w 10276153"/>
              <a:gd name="connsiteY0" fmla="*/ 0 h 4617306"/>
              <a:gd name="connsiteX1" fmla="*/ 0 w 10276153"/>
              <a:gd name="connsiteY1" fmla="*/ 4617306 h 4617306"/>
              <a:gd name="connsiteX0" fmla="*/ 10276153 w 10276153"/>
              <a:gd name="connsiteY0" fmla="*/ 0 h 4617306"/>
              <a:gd name="connsiteX1" fmla="*/ 0 w 10276153"/>
              <a:gd name="connsiteY1" fmla="*/ 4617306 h 4617306"/>
              <a:gd name="connsiteX0" fmla="*/ 10596729 w 10596729"/>
              <a:gd name="connsiteY0" fmla="*/ 0 h 6536858"/>
              <a:gd name="connsiteX1" fmla="*/ 0 w 10596729"/>
              <a:gd name="connsiteY1" fmla="*/ 6536858 h 6536858"/>
              <a:gd name="connsiteX0" fmla="*/ 10596729 w 10596729"/>
              <a:gd name="connsiteY0" fmla="*/ 0 h 6537619"/>
              <a:gd name="connsiteX1" fmla="*/ 0 w 10596729"/>
              <a:gd name="connsiteY1" fmla="*/ 6536858 h 6537619"/>
              <a:gd name="connsiteX0" fmla="*/ 11889051 w 11889051"/>
              <a:gd name="connsiteY0" fmla="*/ 0 h 8675810"/>
              <a:gd name="connsiteX1" fmla="*/ 0 w 11889051"/>
              <a:gd name="connsiteY1" fmla="*/ 8675420 h 8675810"/>
              <a:gd name="connsiteX0" fmla="*/ 11889051 w 11889051"/>
              <a:gd name="connsiteY0" fmla="*/ 0 h 8676021"/>
              <a:gd name="connsiteX1" fmla="*/ 0 w 11889051"/>
              <a:gd name="connsiteY1" fmla="*/ 8675420 h 8676021"/>
              <a:gd name="connsiteX0" fmla="*/ 11889051 w 11889051"/>
              <a:gd name="connsiteY0" fmla="*/ 0 h 8676280"/>
              <a:gd name="connsiteX1" fmla="*/ 0 w 11889051"/>
              <a:gd name="connsiteY1" fmla="*/ 8675420 h 8676280"/>
              <a:gd name="connsiteX0" fmla="*/ 11488331 w 11488331"/>
              <a:gd name="connsiteY0" fmla="*/ 0 h 8560386"/>
              <a:gd name="connsiteX1" fmla="*/ 0 w 11488331"/>
              <a:gd name="connsiteY1" fmla="*/ 8559474 h 8560386"/>
              <a:gd name="connsiteX0" fmla="*/ 11518385 w 11518385"/>
              <a:gd name="connsiteY0" fmla="*/ 0 h 8611894"/>
              <a:gd name="connsiteX1" fmla="*/ 0 w 11518385"/>
              <a:gd name="connsiteY1" fmla="*/ 8611006 h 8611894"/>
              <a:gd name="connsiteX0" fmla="*/ 11518385 w 11518385"/>
              <a:gd name="connsiteY0" fmla="*/ 0 h 8611006"/>
              <a:gd name="connsiteX1" fmla="*/ 0 w 11518385"/>
              <a:gd name="connsiteY1" fmla="*/ 8611006 h 8611006"/>
              <a:gd name="connsiteX0" fmla="*/ 11518385 w 11518385"/>
              <a:gd name="connsiteY0" fmla="*/ 0 h 8611006"/>
              <a:gd name="connsiteX1" fmla="*/ 0 w 11518385"/>
              <a:gd name="connsiteY1" fmla="*/ 8611006 h 861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18385" h="8611006">
                <a:moveTo>
                  <a:pt x="11518385" y="0"/>
                </a:moveTo>
                <a:cubicBezTo>
                  <a:pt x="10206364" y="6835305"/>
                  <a:pt x="8734520" y="8272242"/>
                  <a:pt x="0" y="8611006"/>
                </a:cubicBezTo>
              </a:path>
            </a:pathLst>
          </a:custGeom>
          <a:noFill/>
          <a:ln w="50800">
            <a:solidFill>
              <a:schemeClr val="accent6"/>
            </a:solidFill>
            <a:headEnd type="stealth" w="med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47 LightCn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6BBF853-4911-44CF-B896-327A145BE19A}"/>
              </a:ext>
            </a:extLst>
          </p:cNvPr>
          <p:cNvSpPr/>
          <p:nvPr/>
        </p:nvSpPr>
        <p:spPr>
          <a:xfrm>
            <a:off x="1368489" y="5551659"/>
            <a:ext cx="180000" cy="18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45 Light"/>
              <a:ea typeface="+mn-ea"/>
              <a:cs typeface="+mn-c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73B4F3A-E1B4-43A9-B251-02868725470B}"/>
              </a:ext>
            </a:extLst>
          </p:cNvPr>
          <p:cNvSpPr/>
          <p:nvPr/>
        </p:nvSpPr>
        <p:spPr>
          <a:xfrm>
            <a:off x="8519575" y="3950408"/>
            <a:ext cx="180000" cy="180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45 Light"/>
              <a:ea typeface="+mn-ea"/>
              <a:cs typeface="+mn-cs"/>
            </a:endParaRPr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1D5D7AE9-5E83-4CBA-A6D5-281D4F723879}"/>
              </a:ext>
            </a:extLst>
          </p:cNvPr>
          <p:cNvSpPr/>
          <p:nvPr/>
        </p:nvSpPr>
        <p:spPr>
          <a:xfrm>
            <a:off x="10464369" y="3254451"/>
            <a:ext cx="104996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Perceived </a:t>
            </a:r>
            <a:b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dependence </a:t>
            </a:r>
            <a:b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 techno</a:t>
            </a:r>
            <a:r>
              <a:rPr lang="en-GB" sz="1600" dirty="0">
                <a:solidFill>
                  <a:schemeClr val="tx1"/>
                </a:solidFill>
              </a:rPr>
              <a:t>l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ogy</a:t>
            </a: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Rectangle 26">
            <a:extLst>
              <a:ext uri="{FF2B5EF4-FFF2-40B4-BE49-F238E27FC236}">
                <a16:creationId xmlns:a16="http://schemas.microsoft.com/office/drawing/2014/main" id="{6AACC9A3-AA65-418B-9F0A-21BF9F754ADF}"/>
              </a:ext>
            </a:extLst>
          </p:cNvPr>
          <p:cNvSpPr/>
          <p:nvPr/>
        </p:nvSpPr>
        <p:spPr>
          <a:xfrm>
            <a:off x="9409206" y="557550"/>
            <a:ext cx="143468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GB" sz="1400" b="1" dirty="0">
                <a:solidFill>
                  <a:schemeClr val="tx1"/>
                </a:solidFill>
              </a:rPr>
              <a:t>Actual dependence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1FFE71AE-6D47-4EB6-AF71-2A057F272838}"/>
              </a:ext>
            </a:extLst>
          </p:cNvPr>
          <p:cNvSpPr>
            <a:spLocks noEditPoints="1"/>
          </p:cNvSpPr>
          <p:nvPr/>
        </p:nvSpPr>
        <p:spPr bwMode="auto">
          <a:xfrm>
            <a:off x="3738629" y="4720735"/>
            <a:ext cx="168461" cy="396465"/>
          </a:xfrm>
          <a:custGeom>
            <a:avLst/>
            <a:gdLst>
              <a:gd name="T0" fmla="*/ 92 w 131"/>
              <a:gd name="T1" fmla="*/ 331 h 331"/>
              <a:gd name="T2" fmla="*/ 99 w 131"/>
              <a:gd name="T3" fmla="*/ 325 h 331"/>
              <a:gd name="T4" fmla="*/ 105 w 131"/>
              <a:gd name="T5" fmla="*/ 227 h 331"/>
              <a:gd name="T6" fmla="*/ 112 w 131"/>
              <a:gd name="T7" fmla="*/ 225 h 331"/>
              <a:gd name="T8" fmla="*/ 124 w 131"/>
              <a:gd name="T9" fmla="*/ 207 h 331"/>
              <a:gd name="T10" fmla="*/ 128 w 131"/>
              <a:gd name="T11" fmla="*/ 124 h 331"/>
              <a:gd name="T12" fmla="*/ 3 w 131"/>
              <a:gd name="T13" fmla="*/ 124 h 331"/>
              <a:gd name="T14" fmla="*/ 7 w 131"/>
              <a:gd name="T15" fmla="*/ 207 h 331"/>
              <a:gd name="T16" fmla="*/ 19 w 131"/>
              <a:gd name="T17" fmla="*/ 225 h 331"/>
              <a:gd name="T18" fmla="*/ 26 w 131"/>
              <a:gd name="T19" fmla="*/ 227 h 331"/>
              <a:gd name="T20" fmla="*/ 32 w 131"/>
              <a:gd name="T21" fmla="*/ 325 h 331"/>
              <a:gd name="T22" fmla="*/ 39 w 131"/>
              <a:gd name="T23" fmla="*/ 331 h 331"/>
              <a:gd name="T24" fmla="*/ 92 w 131"/>
              <a:gd name="T25" fmla="*/ 331 h 331"/>
              <a:gd name="T26" fmla="*/ 32 w 131"/>
              <a:gd name="T27" fmla="*/ 26 h 331"/>
              <a:gd name="T28" fmla="*/ 65 w 131"/>
              <a:gd name="T29" fmla="*/ 0 h 331"/>
              <a:gd name="T30" fmla="*/ 99 w 131"/>
              <a:gd name="T31" fmla="*/ 26 h 331"/>
              <a:gd name="T32" fmla="*/ 94 w 131"/>
              <a:gd name="T33" fmla="*/ 64 h 331"/>
              <a:gd name="T34" fmla="*/ 71 w 131"/>
              <a:gd name="T35" fmla="*/ 79 h 331"/>
              <a:gd name="T36" fmla="*/ 60 w 131"/>
              <a:gd name="T37" fmla="*/ 79 h 331"/>
              <a:gd name="T38" fmla="*/ 37 w 131"/>
              <a:gd name="T39" fmla="*/ 64 h 331"/>
              <a:gd name="T40" fmla="*/ 32 w 131"/>
              <a:gd name="T41" fmla="*/ 26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1" h="331">
                <a:moveTo>
                  <a:pt x="92" y="331"/>
                </a:moveTo>
                <a:cubicBezTo>
                  <a:pt x="96" y="331"/>
                  <a:pt x="98" y="329"/>
                  <a:pt x="99" y="325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2" y="225"/>
                  <a:pt x="112" y="225"/>
                  <a:pt x="112" y="225"/>
                </a:cubicBezTo>
                <a:cubicBezTo>
                  <a:pt x="121" y="222"/>
                  <a:pt x="123" y="217"/>
                  <a:pt x="124" y="207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31" y="76"/>
                  <a:pt x="0" y="76"/>
                  <a:pt x="3" y="124"/>
                </a:cubicBezTo>
                <a:cubicBezTo>
                  <a:pt x="7" y="207"/>
                  <a:pt x="7" y="207"/>
                  <a:pt x="7" y="207"/>
                </a:cubicBezTo>
                <a:cubicBezTo>
                  <a:pt x="8" y="217"/>
                  <a:pt x="10" y="222"/>
                  <a:pt x="19" y="225"/>
                </a:cubicBezTo>
                <a:cubicBezTo>
                  <a:pt x="26" y="227"/>
                  <a:pt x="26" y="227"/>
                  <a:pt x="26" y="227"/>
                </a:cubicBezTo>
                <a:cubicBezTo>
                  <a:pt x="32" y="325"/>
                  <a:pt x="32" y="325"/>
                  <a:pt x="32" y="325"/>
                </a:cubicBezTo>
                <a:cubicBezTo>
                  <a:pt x="33" y="329"/>
                  <a:pt x="35" y="331"/>
                  <a:pt x="39" y="331"/>
                </a:cubicBezTo>
                <a:cubicBezTo>
                  <a:pt x="92" y="331"/>
                  <a:pt x="92" y="331"/>
                  <a:pt x="92" y="331"/>
                </a:cubicBezTo>
                <a:close/>
                <a:moveTo>
                  <a:pt x="32" y="26"/>
                </a:moveTo>
                <a:cubicBezTo>
                  <a:pt x="33" y="9"/>
                  <a:pt x="49" y="0"/>
                  <a:pt x="65" y="0"/>
                </a:cubicBezTo>
                <a:cubicBezTo>
                  <a:pt x="82" y="0"/>
                  <a:pt x="98" y="9"/>
                  <a:pt x="99" y="26"/>
                </a:cubicBezTo>
                <a:cubicBezTo>
                  <a:pt x="100" y="35"/>
                  <a:pt x="98" y="56"/>
                  <a:pt x="94" y="64"/>
                </a:cubicBezTo>
                <a:cubicBezTo>
                  <a:pt x="90" y="70"/>
                  <a:pt x="81" y="77"/>
                  <a:pt x="71" y="79"/>
                </a:cubicBezTo>
                <a:cubicBezTo>
                  <a:pt x="66" y="80"/>
                  <a:pt x="65" y="80"/>
                  <a:pt x="60" y="79"/>
                </a:cubicBezTo>
                <a:cubicBezTo>
                  <a:pt x="50" y="77"/>
                  <a:pt x="41" y="70"/>
                  <a:pt x="37" y="64"/>
                </a:cubicBezTo>
                <a:cubicBezTo>
                  <a:pt x="33" y="56"/>
                  <a:pt x="31" y="35"/>
                  <a:pt x="32" y="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535659"/>
              </a:solidFill>
              <a:effectLst/>
              <a:uLnTx/>
              <a:uFillTx/>
              <a:latin typeface="Frutiger LT 45 Light"/>
              <a:ea typeface="+mn-ea"/>
              <a:cs typeface="+mn-cs"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7A13E6A7-8D37-4D3D-9165-0CA57241B0DA}"/>
              </a:ext>
            </a:extLst>
          </p:cNvPr>
          <p:cNvSpPr txBox="1"/>
          <p:nvPr/>
        </p:nvSpPr>
        <p:spPr>
          <a:xfrm>
            <a:off x="3258990" y="4323594"/>
            <a:ext cx="1134926" cy="338554"/>
          </a:xfrm>
          <a:prstGeom prst="rect">
            <a:avLst/>
          </a:prstGeom>
          <a:solidFill>
            <a:schemeClr val="bg2"/>
          </a:solidFill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spc="150" baseline="0">
                <a:solidFill>
                  <a:schemeClr val="tx2"/>
                </a:solidFill>
              </a:defRPr>
            </a:lvl1pPr>
            <a:lvl2pPr marL="193675" marR="0" indent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>
                <a:solidFill>
                  <a:schemeClr val="tx2"/>
                </a:solidFill>
              </a:defRPr>
            </a:lvl2pPr>
            <a:lvl3pPr marL="360363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>
                <a:solidFill>
                  <a:schemeClr val="tx2"/>
                </a:solidFill>
              </a:defRPr>
            </a:lvl3pPr>
            <a:lvl4pPr marL="538163" indent="0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spc="150" baseline="0">
                <a:solidFill>
                  <a:schemeClr val="tx2"/>
                </a:solidFill>
              </a:defRPr>
            </a:lvl4pPr>
            <a:lvl5pPr marL="719137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spc="150" baseline="0">
                <a:solidFill>
                  <a:schemeClr val="tx2"/>
                </a:solidFill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1100" dirty="0"/>
              <a:t>WE WERE HERE</a:t>
            </a:r>
            <a:br>
              <a:rPr lang="en-GB" sz="1100" dirty="0"/>
            </a:br>
            <a:r>
              <a:rPr lang="en-GB" sz="1100" dirty="0"/>
              <a:t>2020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556B4A4-B882-60B5-F94B-0C887AC14210}"/>
              </a:ext>
            </a:extLst>
          </p:cNvPr>
          <p:cNvSpPr>
            <a:spLocks noEditPoints="1"/>
          </p:cNvSpPr>
          <p:nvPr/>
        </p:nvSpPr>
        <p:spPr bwMode="auto">
          <a:xfrm>
            <a:off x="7092126" y="3970671"/>
            <a:ext cx="168461" cy="396465"/>
          </a:xfrm>
          <a:custGeom>
            <a:avLst/>
            <a:gdLst>
              <a:gd name="T0" fmla="*/ 92 w 131"/>
              <a:gd name="T1" fmla="*/ 331 h 331"/>
              <a:gd name="T2" fmla="*/ 99 w 131"/>
              <a:gd name="T3" fmla="*/ 325 h 331"/>
              <a:gd name="T4" fmla="*/ 105 w 131"/>
              <a:gd name="T5" fmla="*/ 227 h 331"/>
              <a:gd name="T6" fmla="*/ 112 w 131"/>
              <a:gd name="T7" fmla="*/ 225 h 331"/>
              <a:gd name="T8" fmla="*/ 124 w 131"/>
              <a:gd name="T9" fmla="*/ 207 h 331"/>
              <a:gd name="T10" fmla="*/ 128 w 131"/>
              <a:gd name="T11" fmla="*/ 124 h 331"/>
              <a:gd name="T12" fmla="*/ 3 w 131"/>
              <a:gd name="T13" fmla="*/ 124 h 331"/>
              <a:gd name="T14" fmla="*/ 7 w 131"/>
              <a:gd name="T15" fmla="*/ 207 h 331"/>
              <a:gd name="T16" fmla="*/ 19 w 131"/>
              <a:gd name="T17" fmla="*/ 225 h 331"/>
              <a:gd name="T18" fmla="*/ 26 w 131"/>
              <a:gd name="T19" fmla="*/ 227 h 331"/>
              <a:gd name="T20" fmla="*/ 32 w 131"/>
              <a:gd name="T21" fmla="*/ 325 h 331"/>
              <a:gd name="T22" fmla="*/ 39 w 131"/>
              <a:gd name="T23" fmla="*/ 331 h 331"/>
              <a:gd name="T24" fmla="*/ 92 w 131"/>
              <a:gd name="T25" fmla="*/ 331 h 331"/>
              <a:gd name="T26" fmla="*/ 32 w 131"/>
              <a:gd name="T27" fmla="*/ 26 h 331"/>
              <a:gd name="T28" fmla="*/ 65 w 131"/>
              <a:gd name="T29" fmla="*/ 0 h 331"/>
              <a:gd name="T30" fmla="*/ 99 w 131"/>
              <a:gd name="T31" fmla="*/ 26 h 331"/>
              <a:gd name="T32" fmla="*/ 94 w 131"/>
              <a:gd name="T33" fmla="*/ 64 h 331"/>
              <a:gd name="T34" fmla="*/ 71 w 131"/>
              <a:gd name="T35" fmla="*/ 79 h 331"/>
              <a:gd name="T36" fmla="*/ 60 w 131"/>
              <a:gd name="T37" fmla="*/ 79 h 331"/>
              <a:gd name="T38" fmla="*/ 37 w 131"/>
              <a:gd name="T39" fmla="*/ 64 h 331"/>
              <a:gd name="T40" fmla="*/ 32 w 131"/>
              <a:gd name="T41" fmla="*/ 26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1" h="331">
                <a:moveTo>
                  <a:pt x="92" y="331"/>
                </a:moveTo>
                <a:cubicBezTo>
                  <a:pt x="96" y="331"/>
                  <a:pt x="98" y="329"/>
                  <a:pt x="99" y="325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2" y="225"/>
                  <a:pt x="112" y="225"/>
                  <a:pt x="112" y="225"/>
                </a:cubicBezTo>
                <a:cubicBezTo>
                  <a:pt x="121" y="222"/>
                  <a:pt x="123" y="217"/>
                  <a:pt x="124" y="207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31" y="76"/>
                  <a:pt x="0" y="76"/>
                  <a:pt x="3" y="124"/>
                </a:cubicBezTo>
                <a:cubicBezTo>
                  <a:pt x="7" y="207"/>
                  <a:pt x="7" y="207"/>
                  <a:pt x="7" y="207"/>
                </a:cubicBezTo>
                <a:cubicBezTo>
                  <a:pt x="8" y="217"/>
                  <a:pt x="10" y="222"/>
                  <a:pt x="19" y="225"/>
                </a:cubicBezTo>
                <a:cubicBezTo>
                  <a:pt x="26" y="227"/>
                  <a:pt x="26" y="227"/>
                  <a:pt x="26" y="227"/>
                </a:cubicBezTo>
                <a:cubicBezTo>
                  <a:pt x="32" y="325"/>
                  <a:pt x="32" y="325"/>
                  <a:pt x="32" y="325"/>
                </a:cubicBezTo>
                <a:cubicBezTo>
                  <a:pt x="33" y="329"/>
                  <a:pt x="35" y="331"/>
                  <a:pt x="39" y="331"/>
                </a:cubicBezTo>
                <a:cubicBezTo>
                  <a:pt x="92" y="331"/>
                  <a:pt x="92" y="331"/>
                  <a:pt x="92" y="331"/>
                </a:cubicBezTo>
                <a:close/>
                <a:moveTo>
                  <a:pt x="32" y="26"/>
                </a:moveTo>
                <a:cubicBezTo>
                  <a:pt x="33" y="9"/>
                  <a:pt x="49" y="0"/>
                  <a:pt x="65" y="0"/>
                </a:cubicBezTo>
                <a:cubicBezTo>
                  <a:pt x="82" y="0"/>
                  <a:pt x="98" y="9"/>
                  <a:pt x="99" y="26"/>
                </a:cubicBezTo>
                <a:cubicBezTo>
                  <a:pt x="100" y="35"/>
                  <a:pt x="98" y="56"/>
                  <a:pt x="94" y="64"/>
                </a:cubicBezTo>
                <a:cubicBezTo>
                  <a:pt x="90" y="70"/>
                  <a:pt x="81" y="77"/>
                  <a:pt x="71" y="79"/>
                </a:cubicBezTo>
                <a:cubicBezTo>
                  <a:pt x="66" y="80"/>
                  <a:pt x="65" y="80"/>
                  <a:pt x="60" y="79"/>
                </a:cubicBezTo>
                <a:cubicBezTo>
                  <a:pt x="50" y="77"/>
                  <a:pt x="41" y="70"/>
                  <a:pt x="37" y="64"/>
                </a:cubicBezTo>
                <a:cubicBezTo>
                  <a:pt x="33" y="56"/>
                  <a:pt x="31" y="35"/>
                  <a:pt x="32" y="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535659"/>
              </a:solidFill>
              <a:effectLst/>
              <a:uLnTx/>
              <a:uFillTx/>
              <a:latin typeface="Frutiger LT 45 Light"/>
              <a:ea typeface="+mn-ea"/>
              <a:cs typeface="+mn-cs"/>
            </a:endParaRP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45602919-F1DD-686A-B2FB-F66D4784F0D6}"/>
              </a:ext>
            </a:extLst>
          </p:cNvPr>
          <p:cNvSpPr txBox="1"/>
          <p:nvPr/>
        </p:nvSpPr>
        <p:spPr>
          <a:xfrm>
            <a:off x="6669006" y="3568576"/>
            <a:ext cx="1014700" cy="338554"/>
          </a:xfrm>
          <a:prstGeom prst="rect">
            <a:avLst/>
          </a:prstGeom>
          <a:solidFill>
            <a:schemeClr val="bg2"/>
          </a:solidFill>
        </p:spPr>
        <p:txBody>
          <a:bodyPr vert="horz" wrap="none" lIns="0" tIns="0" rIns="0" bIns="0" rtlCol="0">
            <a:spAutoFit/>
          </a:bodyPr>
          <a:lstStyle>
            <a:defPPr>
              <a:defRPr lang="de-DE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Frutiger LT 47 LightCn" panose="02000406030000020004" pitchFamily="2" charset="0"/>
              <a:buNone/>
              <a:defRPr sz="1400" b="1" spc="150" baseline="0">
                <a:solidFill>
                  <a:schemeClr val="tx2"/>
                </a:solidFill>
              </a:defRPr>
            </a:lvl1pPr>
            <a:lvl2pPr marL="193675" marR="0" indent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sz="1400" b="0">
                <a:solidFill>
                  <a:schemeClr val="tx2"/>
                </a:solidFill>
              </a:defRPr>
            </a:lvl2pPr>
            <a:lvl3pPr marL="360363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400" b="0">
                <a:solidFill>
                  <a:schemeClr val="tx2"/>
                </a:solidFill>
              </a:defRPr>
            </a:lvl3pPr>
            <a:lvl4pPr marL="538163" indent="0">
              <a:lnSpc>
                <a:spcPct val="10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None/>
              <a:defRPr sz="1400" b="0" spc="150" baseline="0">
                <a:solidFill>
                  <a:schemeClr val="tx2"/>
                </a:solidFill>
              </a:defRPr>
            </a:lvl4pPr>
            <a:lvl5pPr marL="719137" indent="0">
              <a:lnSpc>
                <a:spcPct val="100000"/>
              </a:lnSpc>
              <a:spcBef>
                <a:spcPts val="500"/>
              </a:spcBef>
              <a:buFont typeface="Frutiger LT 47 LightCn" panose="02000406030000020004" pitchFamily="2" charset="0"/>
              <a:buNone/>
              <a:defRPr sz="1000" b="0" spc="150" baseline="0">
                <a:solidFill>
                  <a:schemeClr val="tx2"/>
                </a:solidFill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1100" dirty="0"/>
              <a:t>WE ARE HERE</a:t>
            </a:r>
            <a:br>
              <a:rPr lang="en-GB" sz="1100" dirty="0"/>
            </a:br>
            <a:r>
              <a:rPr lang="en-GB" sz="11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7157182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97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m/%Y&lt;/m_strFormatTime&gt;&lt;m_yearfmt&gt;&lt;begin val=&quot;1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10&quot;&gt;&lt;elem m_fUsage=&quot;2.05508795507518504664E+00&quot;&gt;&lt;m_msothmcolidx val=&quot;0&quot;/&gt;&lt;m_rgb r=&quot;B8&quot; g=&quot;70&quot; b=&quot;72&quot;/&gt;&lt;/elem&gt;&lt;elem m_fUsage=&quot;1.77328317402942525760E+00&quot;&gt;&lt;m_msothmcolidx val=&quot;0&quot;/&gt;&lt;m_rgb r=&quot;77&quot; g=&quot;81&quot; b=&quot;76&quot;/&gt;&lt;/elem&gt;&lt;elem m_fUsage=&quot;1.54733213209464914861E+00&quot;&gt;&lt;m_msothmcolidx val=&quot;0&quot;/&gt;&lt;m_rgb r=&quot;CF&quot; g=&quot;A0&quot; b=&quot;A1&quot;/&gt;&lt;/elem&gt;&lt;elem m_fUsage=&quot;1.22724501476797120958E+00&quot;&gt;&lt;m_msothmcolidx val=&quot;0&quot;/&gt;&lt;m_rgb r=&quot;64&quot; g=&quot;71&quot; b=&quot;66&quot;/&gt;&lt;/elem&gt;&lt;elem m_fUsage=&quot;8.06194635296999306817E-01&quot;&gt;&lt;m_msothmcolidx val=&quot;0&quot;/&gt;&lt;m_rgb r=&quot;C6&quot; g=&quot;BC&quot; b=&quot;AF&quot;/&gt;&lt;/elem&gt;&lt;elem m_fUsage=&quot;5.90490000000000181402E-01&quot;&gt;&lt;m_msothmcolidx val=&quot;0&quot;/&gt;&lt;m_rgb r=&quot;BE&quot; g=&quot;A9&quot; b=&quot;A4&quot;/&gt;&lt;/elem&gt;&lt;elem m_fUsage=&quot;5.13425180203081810149E-01&quot;&gt;&lt;m_msothmcolidx val=&quot;0&quot;/&gt;&lt;m_rgb r=&quot;B5&quot; g=&quot;B9&quot; b=&quot;AF&quot;/&gt;&lt;/elem&gt;&lt;elem m_fUsage=&quot;3.87420489000000145552E-01&quot;&gt;&lt;m_msothmcolidx val=&quot;0&quot;/&gt;&lt;m_rgb r=&quot;9C&quot; g=&quot;7E&quot; b=&quot;7C&quot;/&gt;&lt;/elem&gt;&lt;elem m_fUsage=&quot;1.66771816996665767086E-01&quot;&gt;&lt;m_msothmcolidx val=&quot;0&quot;/&gt;&lt;m_rgb r=&quot;D5&quot; g=&quot;CE&quot; b=&quot;C3&quot;/&gt;&lt;/elem&gt;&lt;elem m_fUsage=&quot;1.35085171767299283552E-01&quot;&gt;&lt;m_msothmcolidx val=&quot;0&quot;/&gt;&lt;m_rgb r=&quot;91&quot; g=&quot;98&quot; b=&quot;8E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TlfgJ2RL.W0ltRMQD93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aZzTYQEeqdK9eRcXhb_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5qd2giJMKFEVTZfBAxD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5qd2giJMKFEVTZfBAxD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5qd2giJMKFEVTZfBAxD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J8__A.R126BeVM0Bl_Q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38r2jhkSqOlZ9DMGhjzl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naXZBI2rWq0x78J6VAK6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Gilq0JUFRtapD4yA9sU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Gilq0JUFRtapD4yA9sU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DDXZgrQdHZzi4YAP.fH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rN9K9TRKugPTocqv24x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et58hXTmaT9yI_Id.wl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09CHTLR8.vur2b3ZJc2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xzdr23Sz2cT59N8FQG0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EwVuTRTJ2kegB7RZYBV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EwVuTRTJ2kegB7RZYBV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fYyonRRiekgPuXPq0.I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fYyonRRiekgPuXPq0.I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5KtJ2D7dnQwqkwE0kn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5KtJ2D7dnQwqkwE0k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FWjbt_UxbkXGEizLSyG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qQ78rLWytgfQkfwQbkA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qQ78rLWytgfQkfwQbkA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sEwVuTRTJ2kegB7RZYBV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tSD1k6S40ZfCp2GQ6gZ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8bPUynWR.2StnwQ876qR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nlWLUbeeqMtiBEQH01D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7in8yLwKoFlEfNmCtyt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6Emxr_IzqZBso88cEXH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TehXE2REaDkODXKKXJz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TehXE2REaDkODXKKXJz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TehXE2REaDkODXKKXJz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TehXE2REaDkODXKKXJz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ghB6CGQQmWzdK.9XWAd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wT0.vQeRR1KzP32TIx.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PY9fXkyRqmvoVfaM7bK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d3HS8im_T2BpSKUnwNE_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ysXUkZmixd.J7Wp7ceJ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rT3RL94gZDwSIG6cxmnn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.o.C.JjCq44Ic0YM1pZS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1GxuXGe_NCf33mA1t5O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umDJ7DWcPcqNnno78gx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AcdjwTPod4EYhi925lS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AQZxFImzcUvC6Pjng9H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1crmXApNUh4sqFe.2K4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owxu4RAky9mmWO.uH1d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zKpD2LiwVb.dV.3Ej_S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XU0Misg6pcX8yoXGSYIZ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1NnW.xtuxAYNQtdYWvG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1rx7gakOzeuVRBFidpZF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k3kkwXvDwGuOQm.DWVZ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81v5v3y8UtYvgp3qK8G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kCvLcKGdBpGT0VJ06Bh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2tbcgD_3F_Ncuy.LyzH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LlNhVy6DLh143L2OuPw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FcMsFPuz_67MKqBUqov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qH4mTsSFPakVB_F4FH5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OpfD5pxJDAJrmO1PMg6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hJtjfWDaYB194ZZWozt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I8fRWivfcDQWSyHKSAE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s7CVHkEZTAal.F30uTh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0Nv4kxzVN2H5PaGgwiJ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3qfcML9KfmtBVCSLfFJ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QC4xmzSEilZNS_vmDBr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QC4xmzSEilZNS_vmDBr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akestar v1.0">
  <a:themeElements>
    <a:clrScheme name="LS3 1">
      <a:dk1>
        <a:srgbClr val="3A3C3E"/>
      </a:dk1>
      <a:lt1>
        <a:srgbClr val="FFFFFF"/>
      </a:lt1>
      <a:dk2>
        <a:srgbClr val="393B3E"/>
      </a:dk2>
      <a:lt2>
        <a:srgbClr val="F9F6ED"/>
      </a:lt2>
      <a:accent1>
        <a:srgbClr val="B6A99B"/>
      </a:accent1>
      <a:accent2>
        <a:srgbClr val="E2DCD1"/>
      </a:accent2>
      <a:accent3>
        <a:srgbClr val="663334"/>
      </a:accent3>
      <a:accent4>
        <a:srgbClr val="E7E6DD"/>
      </a:accent4>
      <a:accent5>
        <a:srgbClr val="A8ABA3"/>
      </a:accent5>
      <a:accent6>
        <a:srgbClr val="536156"/>
      </a:accent6>
      <a:hlink>
        <a:srgbClr val="608EB7"/>
      </a:hlink>
      <a:folHlink>
        <a:srgbClr val="B7A99A"/>
      </a:folHlink>
    </a:clrScheme>
    <a:fontScheme name="Lakestar Sabon v995">
      <a:majorFont>
        <a:latin typeface="Sabon LT Std"/>
        <a:ea typeface=""/>
        <a:cs typeface=""/>
      </a:majorFont>
      <a:minorFont>
        <a:latin typeface="Frutiger LT 47 Light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31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936</Words>
  <Application>Microsoft Macintosh PowerPoint</Application>
  <PresentationFormat>Widescreen</PresentationFormat>
  <Paragraphs>256</Paragraphs>
  <Slides>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AdihausDIN</vt:lpstr>
      <vt:lpstr>Arial</vt:lpstr>
      <vt:lpstr>Calibri</vt:lpstr>
      <vt:lpstr>EB Garamond</vt:lpstr>
      <vt:lpstr>Frutiger LT 45 Light</vt:lpstr>
      <vt:lpstr>Frutiger LT 47 LightCn</vt:lpstr>
      <vt:lpstr>Frutiger LT 55 Roman</vt:lpstr>
      <vt:lpstr>Frutiger LT 57 Cn</vt:lpstr>
      <vt:lpstr>Noto Sans Symbols</vt:lpstr>
      <vt:lpstr>Sabon LT Std</vt:lpstr>
      <vt:lpstr>Wingdings</vt:lpstr>
      <vt:lpstr>Lakestar v1.0</vt:lpstr>
      <vt:lpstr>think-cell Slide</vt:lpstr>
      <vt:lpstr>VENTURE CAPITAL: what does investing in sovereignty really mean?</vt:lpstr>
      <vt:lpstr>RECAP: EUROPE HAS ARRIVED</vt:lpstr>
      <vt:lpstr>Europe has grown up…</vt:lpstr>
      <vt:lpstr>Europe is home to over 350+ unicorns cumulatively</vt:lpstr>
      <vt:lpstr>Europe is showcasing the attributes that made Silicon Valley great:  Talent, capital and ambition  </vt:lpstr>
      <vt:lpstr>MACRO shifts</vt:lpstr>
      <vt:lpstr>Technology has decimated companies and entire industries</vt:lpstr>
      <vt:lpstr>Tech dependence will be overwhelming – the story 3 years ago…</vt:lpstr>
      <vt:lpstr>Tech dependence is accelerating – the exponential age</vt:lpstr>
      <vt:lpstr>The world is divided again between two sides</vt:lpstr>
      <vt:lpstr>PowerPoint Presentation</vt:lpstr>
      <vt:lpstr>PowerPoint Presentation</vt:lpstr>
      <vt:lpstr>PowerPoint Presentation</vt:lpstr>
      <vt:lpstr>Attention has also become critical infrastructure</vt:lpstr>
      <vt:lpstr>Today's youth constantly influenced through technology</vt:lpstr>
      <vt:lpstr>Digital platforms have become the infrastructure for our daily life</vt:lpstr>
      <vt:lpstr>Europe has no influence on the world‘s dominating digital platforms</vt:lpstr>
      <vt:lpstr>Money needs to be invested</vt:lpstr>
      <vt:lpstr>Now is the ideal time to invest in venture, benefiting from low valuations and a well-timed exit horizon along the market cycle</vt:lpstr>
      <vt:lpstr>Opportunity for new funding sources to participate in Europe remains</vt:lpstr>
      <vt:lpstr>Entrepreneurs FOCUSED on sovereignty require local backing</vt:lpstr>
      <vt:lpstr>The time is now to invest in Sovereign Infrastructures</vt:lpstr>
      <vt:lpstr>The time is now.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Frutiger 47 Light</dc:title>
  <dc:creator>Thomas Kappel</dc:creator>
  <cp:lastModifiedBy>Stephen Nundy</cp:lastModifiedBy>
  <cp:revision>2336</cp:revision>
  <cp:lastPrinted>2019-09-24T13:11:09Z</cp:lastPrinted>
  <dcterms:created xsi:type="dcterms:W3CDTF">2017-05-11T16:00:09Z</dcterms:created>
  <dcterms:modified xsi:type="dcterms:W3CDTF">2023-04-20T14:43:42Z</dcterms:modified>
</cp:coreProperties>
</file>